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90" r:id="rId2"/>
    <p:sldId id="289" r:id="rId3"/>
    <p:sldId id="292" r:id="rId4"/>
    <p:sldId id="291" r:id="rId5"/>
    <p:sldId id="293" r:id="rId6"/>
    <p:sldId id="294" r:id="rId7"/>
    <p:sldId id="295" r:id="rId8"/>
    <p:sldId id="296" r:id="rId9"/>
    <p:sldId id="297" r:id="rId10"/>
    <p:sldId id="298" r:id="rId11"/>
    <p:sldId id="310" r:id="rId12"/>
    <p:sldId id="311" r:id="rId13"/>
    <p:sldId id="299" r:id="rId14"/>
    <p:sldId id="308" r:id="rId15"/>
    <p:sldId id="309" r:id="rId16"/>
    <p:sldId id="300" r:id="rId17"/>
    <p:sldId id="301" r:id="rId18"/>
    <p:sldId id="302" r:id="rId19"/>
    <p:sldId id="303" r:id="rId20"/>
    <p:sldId id="304" r:id="rId21"/>
    <p:sldId id="305" r:id="rId22"/>
    <p:sldId id="307" r:id="rId23"/>
    <p:sldId id="306" r:id="rId24"/>
  </p:sldIdLst>
  <p:sldSz cx="6858000" cy="9906000" type="A4"/>
  <p:notesSz cx="6888163" cy="10020300"/>
  <p:defaultTextStyle>
    <a:defPPr>
      <a:defRPr lang="ru-RU"/>
    </a:defPPr>
    <a:lvl1pPr marL="0" algn="l" defTabSz="80455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2279" algn="l" defTabSz="80455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04558" algn="l" defTabSz="80455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06836" algn="l" defTabSz="80455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09115" algn="l" defTabSz="80455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11394" algn="l" defTabSz="80455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13673" algn="l" defTabSz="80455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15952" algn="l" defTabSz="80455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18230" algn="l" defTabSz="80455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дмин" initials="А" lastIdx="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45" autoAdjust="0"/>
    <p:restoredTop sz="97849" autoAdjust="0"/>
  </p:normalViewPr>
  <p:slideViewPr>
    <p:cSldViewPr snapToGrid="0">
      <p:cViewPr>
        <p:scale>
          <a:sx n="50" d="100"/>
          <a:sy n="50" d="100"/>
        </p:scale>
        <p:origin x="-2346" y="-90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51" y="1621191"/>
            <a:ext cx="5143500" cy="3448756"/>
          </a:xfrm>
        </p:spPr>
        <p:txBody>
          <a:bodyPr anchor="b"/>
          <a:lstStyle>
            <a:lvl1pPr algn="ctr">
              <a:defRPr sz="53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51" y="5202946"/>
            <a:ext cx="5143500" cy="2391657"/>
          </a:xfrm>
        </p:spPr>
        <p:txBody>
          <a:bodyPr/>
          <a:lstStyle>
            <a:lvl1pPr marL="0" indent="0" algn="ctr">
              <a:buNone/>
              <a:defRPr sz="2100"/>
            </a:lvl1pPr>
            <a:lvl2pPr marL="402279" indent="0" algn="ctr">
              <a:buNone/>
              <a:defRPr sz="1800"/>
            </a:lvl2pPr>
            <a:lvl3pPr marL="804558" indent="0" algn="ctr">
              <a:buNone/>
              <a:defRPr sz="1600"/>
            </a:lvl3pPr>
            <a:lvl4pPr marL="1206836" indent="0" algn="ctr">
              <a:buNone/>
              <a:defRPr sz="1400"/>
            </a:lvl4pPr>
            <a:lvl5pPr marL="1609115" indent="0" algn="ctr">
              <a:buNone/>
              <a:defRPr sz="1400"/>
            </a:lvl5pPr>
            <a:lvl6pPr marL="2011394" indent="0" algn="ctr">
              <a:buNone/>
              <a:defRPr sz="1400"/>
            </a:lvl6pPr>
            <a:lvl7pPr marL="2413673" indent="0" algn="ctr">
              <a:buNone/>
              <a:defRPr sz="1400"/>
            </a:lvl7pPr>
            <a:lvl8pPr marL="2815952" indent="0" algn="ctr">
              <a:buNone/>
              <a:defRPr sz="1400"/>
            </a:lvl8pPr>
            <a:lvl9pPr marL="3218230" indent="0" algn="ctr">
              <a:buNone/>
              <a:defRPr sz="14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C7AC-76BD-432C-9398-8F70D2C5F000}" type="datetimeFigureOut">
              <a:rPr lang="ru-RU" smtClean="0"/>
              <a:pPr/>
              <a:t>11.02.2024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688E0-932C-4BD0-8CB6-64CAB933228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9206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C7AC-76BD-432C-9398-8F70D2C5F000}" type="datetimeFigureOut">
              <a:rPr lang="ru-RU" smtClean="0"/>
              <a:pPr/>
              <a:t>11.02.2024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688E0-932C-4BD0-8CB6-64CAB933228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7620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8" y="527404"/>
            <a:ext cx="1478756" cy="839487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7" y="527404"/>
            <a:ext cx="4350544" cy="839487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C7AC-76BD-432C-9398-8F70D2C5F000}" type="datetimeFigureOut">
              <a:rPr lang="ru-RU" smtClean="0"/>
              <a:pPr/>
              <a:t>11.02.2024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688E0-932C-4BD0-8CB6-64CAB933228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8741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C7AC-76BD-432C-9398-8F70D2C5F000}" type="datetimeFigureOut">
              <a:rPr lang="ru-RU" smtClean="0"/>
              <a:pPr/>
              <a:t>11.02.2024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688E0-932C-4BD0-8CB6-64CAB933228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2834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918" y="2469622"/>
            <a:ext cx="5915025" cy="4120620"/>
          </a:xfrm>
        </p:spPr>
        <p:txBody>
          <a:bodyPr anchor="b"/>
          <a:lstStyle>
            <a:lvl1pPr>
              <a:defRPr sz="53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918" y="6629226"/>
            <a:ext cx="5915025" cy="2166936"/>
          </a:xfrm>
        </p:spPr>
        <p:txBody>
          <a:bodyPr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0227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045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2068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6091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0113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4136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8159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2182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C7AC-76BD-432C-9398-8F70D2C5F000}" type="datetimeFigureOut">
              <a:rPr lang="ru-RU" smtClean="0"/>
              <a:pPr/>
              <a:t>11.02.2024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688E0-932C-4BD0-8CB6-64CAB933228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856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9" y="2637014"/>
            <a:ext cx="2914651" cy="628526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71864" y="2637014"/>
            <a:ext cx="2914651" cy="628526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C7AC-76BD-432C-9398-8F70D2C5F000}" type="datetimeFigureOut">
              <a:rPr lang="ru-RU" smtClean="0"/>
              <a:pPr/>
              <a:t>11.02.2024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688E0-932C-4BD0-8CB6-64CAB933228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549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384" y="527405"/>
            <a:ext cx="5915025" cy="191470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2383" y="2428348"/>
            <a:ext cx="2901255" cy="1190095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2279" indent="0">
              <a:buNone/>
              <a:defRPr sz="1800" b="1"/>
            </a:lvl2pPr>
            <a:lvl3pPr marL="804558" indent="0">
              <a:buNone/>
              <a:defRPr sz="1600" b="1"/>
            </a:lvl3pPr>
            <a:lvl4pPr marL="1206836" indent="0">
              <a:buNone/>
              <a:defRPr sz="1400" b="1"/>
            </a:lvl4pPr>
            <a:lvl5pPr marL="1609115" indent="0">
              <a:buNone/>
              <a:defRPr sz="1400" b="1"/>
            </a:lvl5pPr>
            <a:lvl6pPr marL="2011394" indent="0">
              <a:buNone/>
              <a:defRPr sz="1400" b="1"/>
            </a:lvl6pPr>
            <a:lvl7pPr marL="2413673" indent="0">
              <a:buNone/>
              <a:defRPr sz="1400" b="1"/>
            </a:lvl7pPr>
            <a:lvl8pPr marL="2815952" indent="0">
              <a:buNone/>
              <a:defRPr sz="1400" b="1"/>
            </a:lvl8pPr>
            <a:lvl9pPr marL="3218230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2383" y="3618444"/>
            <a:ext cx="2901255" cy="53221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71866" y="2428348"/>
            <a:ext cx="2915543" cy="1190095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2279" indent="0">
              <a:buNone/>
              <a:defRPr sz="1800" b="1"/>
            </a:lvl2pPr>
            <a:lvl3pPr marL="804558" indent="0">
              <a:buNone/>
              <a:defRPr sz="1600" b="1"/>
            </a:lvl3pPr>
            <a:lvl4pPr marL="1206836" indent="0">
              <a:buNone/>
              <a:defRPr sz="1400" b="1"/>
            </a:lvl4pPr>
            <a:lvl5pPr marL="1609115" indent="0">
              <a:buNone/>
              <a:defRPr sz="1400" b="1"/>
            </a:lvl5pPr>
            <a:lvl6pPr marL="2011394" indent="0">
              <a:buNone/>
              <a:defRPr sz="1400" b="1"/>
            </a:lvl6pPr>
            <a:lvl7pPr marL="2413673" indent="0">
              <a:buNone/>
              <a:defRPr sz="1400" b="1"/>
            </a:lvl7pPr>
            <a:lvl8pPr marL="2815952" indent="0">
              <a:buNone/>
              <a:defRPr sz="1400" b="1"/>
            </a:lvl8pPr>
            <a:lvl9pPr marL="3218230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71866" y="3618444"/>
            <a:ext cx="2915543" cy="53221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C7AC-76BD-432C-9398-8F70D2C5F000}" type="datetimeFigureOut">
              <a:rPr lang="ru-RU" smtClean="0"/>
              <a:pPr/>
              <a:t>11.02.2024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688E0-932C-4BD0-8CB6-64CAB933228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8518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C7AC-76BD-432C-9398-8F70D2C5F000}" type="datetimeFigureOut">
              <a:rPr lang="ru-RU" smtClean="0"/>
              <a:pPr/>
              <a:t>11.02.2024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688E0-932C-4BD0-8CB6-64CAB933228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7218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C7AC-76BD-432C-9398-8F70D2C5F000}" type="datetimeFigureOut">
              <a:rPr lang="ru-RU" smtClean="0"/>
              <a:pPr/>
              <a:t>11.02.2024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688E0-932C-4BD0-8CB6-64CAB933228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5780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3" cy="2311400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5546" y="1426283"/>
            <a:ext cx="3471863" cy="7039681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3" cy="5505627"/>
          </a:xfrm>
        </p:spPr>
        <p:txBody>
          <a:bodyPr/>
          <a:lstStyle>
            <a:lvl1pPr marL="0" indent="0">
              <a:buNone/>
              <a:defRPr sz="1400"/>
            </a:lvl1pPr>
            <a:lvl2pPr marL="402279" indent="0">
              <a:buNone/>
              <a:defRPr sz="1300"/>
            </a:lvl2pPr>
            <a:lvl3pPr marL="804558" indent="0">
              <a:buNone/>
              <a:defRPr sz="1100"/>
            </a:lvl3pPr>
            <a:lvl4pPr marL="1206836" indent="0">
              <a:buNone/>
              <a:defRPr sz="900"/>
            </a:lvl4pPr>
            <a:lvl5pPr marL="1609115" indent="0">
              <a:buNone/>
              <a:defRPr sz="900"/>
            </a:lvl5pPr>
            <a:lvl6pPr marL="2011394" indent="0">
              <a:buNone/>
              <a:defRPr sz="900"/>
            </a:lvl6pPr>
            <a:lvl7pPr marL="2413673" indent="0">
              <a:buNone/>
              <a:defRPr sz="900"/>
            </a:lvl7pPr>
            <a:lvl8pPr marL="2815952" indent="0">
              <a:buNone/>
              <a:defRPr sz="900"/>
            </a:lvl8pPr>
            <a:lvl9pPr marL="321823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C7AC-76BD-432C-9398-8F70D2C5F000}" type="datetimeFigureOut">
              <a:rPr lang="ru-RU" smtClean="0"/>
              <a:pPr/>
              <a:t>11.02.2024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688E0-932C-4BD0-8CB6-64CAB933228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9849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3" cy="2311400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15546" y="1426283"/>
            <a:ext cx="3471863" cy="7039681"/>
          </a:xfrm>
        </p:spPr>
        <p:txBody>
          <a:bodyPr/>
          <a:lstStyle>
            <a:lvl1pPr marL="0" indent="0">
              <a:buNone/>
              <a:defRPr sz="2800"/>
            </a:lvl1pPr>
            <a:lvl2pPr marL="402279" indent="0">
              <a:buNone/>
              <a:defRPr sz="2500"/>
            </a:lvl2pPr>
            <a:lvl3pPr marL="804558" indent="0">
              <a:buNone/>
              <a:defRPr sz="2100"/>
            </a:lvl3pPr>
            <a:lvl4pPr marL="1206836" indent="0">
              <a:buNone/>
              <a:defRPr sz="1800"/>
            </a:lvl4pPr>
            <a:lvl5pPr marL="1609115" indent="0">
              <a:buNone/>
              <a:defRPr sz="1800"/>
            </a:lvl5pPr>
            <a:lvl6pPr marL="2011394" indent="0">
              <a:buNone/>
              <a:defRPr sz="1800"/>
            </a:lvl6pPr>
            <a:lvl7pPr marL="2413673" indent="0">
              <a:buNone/>
              <a:defRPr sz="1800"/>
            </a:lvl7pPr>
            <a:lvl8pPr marL="2815952" indent="0">
              <a:buNone/>
              <a:defRPr sz="1800"/>
            </a:lvl8pPr>
            <a:lvl9pPr marL="3218230" indent="0">
              <a:buNone/>
              <a:defRPr sz="18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3" cy="5505627"/>
          </a:xfrm>
        </p:spPr>
        <p:txBody>
          <a:bodyPr/>
          <a:lstStyle>
            <a:lvl1pPr marL="0" indent="0">
              <a:buNone/>
              <a:defRPr sz="1400"/>
            </a:lvl1pPr>
            <a:lvl2pPr marL="402279" indent="0">
              <a:buNone/>
              <a:defRPr sz="1300"/>
            </a:lvl2pPr>
            <a:lvl3pPr marL="804558" indent="0">
              <a:buNone/>
              <a:defRPr sz="1100"/>
            </a:lvl3pPr>
            <a:lvl4pPr marL="1206836" indent="0">
              <a:buNone/>
              <a:defRPr sz="900"/>
            </a:lvl4pPr>
            <a:lvl5pPr marL="1609115" indent="0">
              <a:buNone/>
              <a:defRPr sz="900"/>
            </a:lvl5pPr>
            <a:lvl6pPr marL="2011394" indent="0">
              <a:buNone/>
              <a:defRPr sz="900"/>
            </a:lvl6pPr>
            <a:lvl7pPr marL="2413673" indent="0">
              <a:buNone/>
              <a:defRPr sz="900"/>
            </a:lvl7pPr>
            <a:lvl8pPr marL="2815952" indent="0">
              <a:buNone/>
              <a:defRPr sz="900"/>
            </a:lvl8pPr>
            <a:lvl9pPr marL="321823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C7AC-76BD-432C-9398-8F70D2C5F000}" type="datetimeFigureOut">
              <a:rPr lang="ru-RU" smtClean="0"/>
              <a:pPr/>
              <a:t>11.02.2024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688E0-932C-4BD0-8CB6-64CAB933228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8756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6000" r="-6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90" y="527405"/>
            <a:ext cx="5915025" cy="1914702"/>
          </a:xfrm>
          <a:prstGeom prst="rect">
            <a:avLst/>
          </a:prstGeom>
        </p:spPr>
        <p:txBody>
          <a:bodyPr vert="horz" lIns="80456" tIns="40228" rIns="80456" bIns="4022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1490" y="2637014"/>
            <a:ext cx="5915025" cy="6285266"/>
          </a:xfrm>
          <a:prstGeom prst="rect">
            <a:avLst/>
          </a:prstGeom>
        </p:spPr>
        <p:txBody>
          <a:bodyPr vert="horz" lIns="80456" tIns="40228" rIns="80456" bIns="4022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71489" y="9181398"/>
            <a:ext cx="1543051" cy="527402"/>
          </a:xfrm>
          <a:prstGeom prst="rect">
            <a:avLst/>
          </a:prstGeom>
        </p:spPr>
        <p:txBody>
          <a:bodyPr vert="horz" lIns="80456" tIns="40228" rIns="80456" bIns="40228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5C7AC-76BD-432C-9398-8F70D2C5F000}" type="datetimeFigureOut">
              <a:rPr lang="ru-RU" smtClean="0"/>
              <a:pPr/>
              <a:t>11.02.2024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271715" y="9181398"/>
            <a:ext cx="2314575" cy="527402"/>
          </a:xfrm>
          <a:prstGeom prst="rect">
            <a:avLst/>
          </a:prstGeom>
        </p:spPr>
        <p:txBody>
          <a:bodyPr vert="horz" lIns="80456" tIns="40228" rIns="80456" bIns="40228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843464" y="9181398"/>
            <a:ext cx="1543051" cy="527402"/>
          </a:xfrm>
          <a:prstGeom prst="rect">
            <a:avLst/>
          </a:prstGeom>
        </p:spPr>
        <p:txBody>
          <a:bodyPr vert="horz" lIns="80456" tIns="40228" rIns="80456" bIns="40228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688E0-932C-4BD0-8CB6-64CAB933228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1799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804558" rtl="0" eaLnBrk="1" latinLnBrk="0" hangingPunct="1">
        <a:lnSpc>
          <a:spcPct val="90000"/>
        </a:lnSpc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1139" indent="-201139" algn="l" defTabSz="804558" rtl="0" eaLnBrk="1" latinLnBrk="0" hangingPunct="1">
        <a:lnSpc>
          <a:spcPct val="90000"/>
        </a:lnSpc>
        <a:spcBef>
          <a:spcPts val="88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03419" indent="-201139" algn="l" defTabSz="804558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696" indent="-201139" algn="l" defTabSz="804558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07975" indent="-201139" algn="l" defTabSz="804558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10255" indent="-201139" algn="l" defTabSz="804558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12533" indent="-201139" algn="l" defTabSz="804558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14813" indent="-201139" algn="l" defTabSz="804558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017090" indent="-201139" algn="l" defTabSz="804558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419370" indent="-201139" algn="l" defTabSz="804558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0455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2279" algn="l" defTabSz="80455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4558" algn="l" defTabSz="80455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6836" algn="l" defTabSz="80455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9115" algn="l" defTabSz="80455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394" algn="l" defTabSz="80455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13673" algn="l" defTabSz="80455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15952" algn="l" defTabSz="80455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18230" algn="l" defTabSz="80455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jpeg"/><Relationship Id="rId18" Type="http://schemas.openxmlformats.org/officeDocument/2006/relationships/image" Target="../media/image62.jpeg"/><Relationship Id="rId26" Type="http://schemas.openxmlformats.org/officeDocument/2006/relationships/image" Target="../media/image70.jpeg"/><Relationship Id="rId3" Type="http://schemas.openxmlformats.org/officeDocument/2006/relationships/image" Target="../media/image47.jpeg"/><Relationship Id="rId21" Type="http://schemas.openxmlformats.org/officeDocument/2006/relationships/image" Target="../media/image65.jpe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17" Type="http://schemas.openxmlformats.org/officeDocument/2006/relationships/image" Target="../media/image61.jpeg"/><Relationship Id="rId25" Type="http://schemas.openxmlformats.org/officeDocument/2006/relationships/image" Target="../media/image69.jpeg"/><Relationship Id="rId2" Type="http://schemas.openxmlformats.org/officeDocument/2006/relationships/image" Target="../media/image46.jpeg"/><Relationship Id="rId16" Type="http://schemas.openxmlformats.org/officeDocument/2006/relationships/image" Target="../media/image60.jpeg"/><Relationship Id="rId20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24" Type="http://schemas.openxmlformats.org/officeDocument/2006/relationships/image" Target="../media/image68.jpg"/><Relationship Id="rId5" Type="http://schemas.openxmlformats.org/officeDocument/2006/relationships/image" Target="../media/image49.jpeg"/><Relationship Id="rId15" Type="http://schemas.openxmlformats.org/officeDocument/2006/relationships/image" Target="../media/image59.jpeg"/><Relationship Id="rId23" Type="http://schemas.openxmlformats.org/officeDocument/2006/relationships/image" Target="../media/image67.jpeg"/><Relationship Id="rId10" Type="http://schemas.openxmlformats.org/officeDocument/2006/relationships/image" Target="../media/image54.jpeg"/><Relationship Id="rId19" Type="http://schemas.openxmlformats.org/officeDocument/2006/relationships/image" Target="../media/image63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Relationship Id="rId14" Type="http://schemas.openxmlformats.org/officeDocument/2006/relationships/image" Target="../media/image58.jpeg"/><Relationship Id="rId22" Type="http://schemas.openxmlformats.org/officeDocument/2006/relationships/image" Target="../media/image6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82.png"/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12" Type="http://schemas.openxmlformats.org/officeDocument/2006/relationships/image" Target="../media/image81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5" Type="http://schemas.openxmlformats.org/officeDocument/2006/relationships/image" Target="../media/image74.jpeg"/><Relationship Id="rId10" Type="http://schemas.openxmlformats.org/officeDocument/2006/relationships/image" Target="../media/image79.png"/><Relationship Id="rId4" Type="http://schemas.openxmlformats.org/officeDocument/2006/relationships/image" Target="../media/image73.jpeg"/><Relationship Id="rId9" Type="http://schemas.openxmlformats.org/officeDocument/2006/relationships/image" Target="../media/image78.jpeg"/><Relationship Id="rId14" Type="http://schemas.openxmlformats.org/officeDocument/2006/relationships/image" Target="../media/image8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13" Type="http://schemas.openxmlformats.org/officeDocument/2006/relationships/image" Target="../media/image95.png"/><Relationship Id="rId18" Type="http://schemas.openxmlformats.org/officeDocument/2006/relationships/image" Target="../media/image100.jpeg"/><Relationship Id="rId3" Type="http://schemas.openxmlformats.org/officeDocument/2006/relationships/image" Target="../media/image85.jpeg"/><Relationship Id="rId21" Type="http://schemas.openxmlformats.org/officeDocument/2006/relationships/image" Target="../media/image103.jpeg"/><Relationship Id="rId7" Type="http://schemas.openxmlformats.org/officeDocument/2006/relationships/image" Target="../media/image89.jpeg"/><Relationship Id="rId12" Type="http://schemas.openxmlformats.org/officeDocument/2006/relationships/image" Target="../media/image94.jpeg"/><Relationship Id="rId17" Type="http://schemas.openxmlformats.org/officeDocument/2006/relationships/image" Target="../media/image99.png"/><Relationship Id="rId2" Type="http://schemas.openxmlformats.org/officeDocument/2006/relationships/image" Target="../media/image84.jpeg"/><Relationship Id="rId16" Type="http://schemas.openxmlformats.org/officeDocument/2006/relationships/image" Target="../media/image98.jpeg"/><Relationship Id="rId20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11" Type="http://schemas.openxmlformats.org/officeDocument/2006/relationships/image" Target="../media/image93.jpeg"/><Relationship Id="rId5" Type="http://schemas.openxmlformats.org/officeDocument/2006/relationships/image" Target="../media/image87.jpeg"/><Relationship Id="rId15" Type="http://schemas.openxmlformats.org/officeDocument/2006/relationships/image" Target="../media/image97.jpeg"/><Relationship Id="rId10" Type="http://schemas.openxmlformats.org/officeDocument/2006/relationships/image" Target="../media/image92.jpeg"/><Relationship Id="rId19" Type="http://schemas.openxmlformats.org/officeDocument/2006/relationships/image" Target="../media/image101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Relationship Id="rId14" Type="http://schemas.openxmlformats.org/officeDocument/2006/relationships/image" Target="../media/image96.png"/><Relationship Id="rId22" Type="http://schemas.openxmlformats.org/officeDocument/2006/relationships/image" Target="../media/image10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13" Type="http://schemas.openxmlformats.org/officeDocument/2006/relationships/image" Target="../media/image116.jpeg"/><Relationship Id="rId18" Type="http://schemas.openxmlformats.org/officeDocument/2006/relationships/image" Target="../media/image121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12" Type="http://schemas.openxmlformats.org/officeDocument/2006/relationships/image" Target="../media/image115.jpeg"/><Relationship Id="rId17" Type="http://schemas.openxmlformats.org/officeDocument/2006/relationships/image" Target="../media/image120.jpeg"/><Relationship Id="rId2" Type="http://schemas.openxmlformats.org/officeDocument/2006/relationships/image" Target="../media/image105.jpeg"/><Relationship Id="rId16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11" Type="http://schemas.openxmlformats.org/officeDocument/2006/relationships/image" Target="../media/image114.jpeg"/><Relationship Id="rId5" Type="http://schemas.openxmlformats.org/officeDocument/2006/relationships/image" Target="../media/image108.jpeg"/><Relationship Id="rId15" Type="http://schemas.openxmlformats.org/officeDocument/2006/relationships/image" Target="../media/image118.jpeg"/><Relationship Id="rId10" Type="http://schemas.openxmlformats.org/officeDocument/2006/relationships/image" Target="../media/image113.jpeg"/><Relationship Id="rId19" Type="http://schemas.openxmlformats.org/officeDocument/2006/relationships/image" Target="../media/image122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Relationship Id="rId14" Type="http://schemas.openxmlformats.org/officeDocument/2006/relationships/image" Target="../media/image11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12" Type="http://schemas.openxmlformats.org/officeDocument/2006/relationships/image" Target="../media/image133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jpeg"/><Relationship Id="rId11" Type="http://schemas.openxmlformats.org/officeDocument/2006/relationships/image" Target="../media/image132.jpeg"/><Relationship Id="rId5" Type="http://schemas.openxmlformats.org/officeDocument/2006/relationships/image" Target="../media/image126.jpeg"/><Relationship Id="rId10" Type="http://schemas.openxmlformats.org/officeDocument/2006/relationships/image" Target="../media/image131.jpeg"/><Relationship Id="rId4" Type="http://schemas.openxmlformats.org/officeDocument/2006/relationships/image" Target="../media/image125.jpeg"/><Relationship Id="rId9" Type="http://schemas.openxmlformats.org/officeDocument/2006/relationships/image" Target="../media/image13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12" Type="http://schemas.openxmlformats.org/officeDocument/2006/relationships/image" Target="../media/image144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eg"/><Relationship Id="rId11" Type="http://schemas.openxmlformats.org/officeDocument/2006/relationships/image" Target="../media/image143.jpeg"/><Relationship Id="rId5" Type="http://schemas.openxmlformats.org/officeDocument/2006/relationships/image" Target="../media/image137.jpeg"/><Relationship Id="rId10" Type="http://schemas.openxmlformats.org/officeDocument/2006/relationships/image" Target="../media/image142.jpeg"/><Relationship Id="rId4" Type="http://schemas.openxmlformats.org/officeDocument/2006/relationships/image" Target="../media/image136.jpeg"/><Relationship Id="rId9" Type="http://schemas.openxmlformats.org/officeDocument/2006/relationships/image" Target="../media/image14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13" Type="http://schemas.openxmlformats.org/officeDocument/2006/relationships/image" Target="../media/image156.jpeg"/><Relationship Id="rId3" Type="http://schemas.openxmlformats.org/officeDocument/2006/relationships/image" Target="../media/image146.jpeg"/><Relationship Id="rId7" Type="http://schemas.openxmlformats.org/officeDocument/2006/relationships/image" Target="../media/image150.jpeg"/><Relationship Id="rId12" Type="http://schemas.openxmlformats.org/officeDocument/2006/relationships/image" Target="../media/image155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jpeg"/><Relationship Id="rId11" Type="http://schemas.openxmlformats.org/officeDocument/2006/relationships/image" Target="../media/image154.jpeg"/><Relationship Id="rId5" Type="http://schemas.openxmlformats.org/officeDocument/2006/relationships/image" Target="../media/image148.jpeg"/><Relationship Id="rId10" Type="http://schemas.openxmlformats.org/officeDocument/2006/relationships/image" Target="../media/image153.jpeg"/><Relationship Id="rId4" Type="http://schemas.openxmlformats.org/officeDocument/2006/relationships/image" Target="../media/image147.jpeg"/><Relationship Id="rId9" Type="http://schemas.openxmlformats.org/officeDocument/2006/relationships/image" Target="../media/image1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3" Type="http://schemas.openxmlformats.org/officeDocument/2006/relationships/image" Target="../media/image158.jpeg"/><Relationship Id="rId7" Type="http://schemas.openxmlformats.org/officeDocument/2006/relationships/image" Target="../media/image161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jpeg"/><Relationship Id="rId5" Type="http://schemas.openxmlformats.org/officeDocument/2006/relationships/image" Target="../media/image41.jpg"/><Relationship Id="rId4" Type="http://schemas.openxmlformats.org/officeDocument/2006/relationships/image" Target="../media/image159.jpeg"/><Relationship Id="rId9" Type="http://schemas.openxmlformats.org/officeDocument/2006/relationships/image" Target="../media/image163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jpeg"/><Relationship Id="rId13" Type="http://schemas.openxmlformats.org/officeDocument/2006/relationships/image" Target="../media/image175.jpeg"/><Relationship Id="rId3" Type="http://schemas.openxmlformats.org/officeDocument/2006/relationships/image" Target="../media/image165.jpeg"/><Relationship Id="rId7" Type="http://schemas.openxmlformats.org/officeDocument/2006/relationships/image" Target="../media/image169.jpeg"/><Relationship Id="rId12" Type="http://schemas.openxmlformats.org/officeDocument/2006/relationships/image" Target="../media/image174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jpeg"/><Relationship Id="rId11" Type="http://schemas.openxmlformats.org/officeDocument/2006/relationships/image" Target="../media/image173.jpeg"/><Relationship Id="rId5" Type="http://schemas.openxmlformats.org/officeDocument/2006/relationships/image" Target="../media/image167.jpeg"/><Relationship Id="rId10" Type="http://schemas.openxmlformats.org/officeDocument/2006/relationships/image" Target="../media/image172.jpeg"/><Relationship Id="rId4" Type="http://schemas.openxmlformats.org/officeDocument/2006/relationships/image" Target="../media/image166.jpeg"/><Relationship Id="rId9" Type="http://schemas.openxmlformats.org/officeDocument/2006/relationships/image" Target="../media/image171.jpeg"/><Relationship Id="rId14" Type="http://schemas.openxmlformats.org/officeDocument/2006/relationships/image" Target="../media/image17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jpeg"/><Relationship Id="rId3" Type="http://schemas.openxmlformats.org/officeDocument/2006/relationships/image" Target="../media/image178.jpeg"/><Relationship Id="rId7" Type="http://schemas.openxmlformats.org/officeDocument/2006/relationships/image" Target="../media/image182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1.jpeg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Relationship Id="rId9" Type="http://schemas.openxmlformats.org/officeDocument/2006/relationships/image" Target="../media/image18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26" Type="http://schemas.openxmlformats.org/officeDocument/2006/relationships/image" Target="../media/image29.jpeg"/><Relationship Id="rId3" Type="http://schemas.openxmlformats.org/officeDocument/2006/relationships/image" Target="../media/image6.jpeg"/><Relationship Id="rId21" Type="http://schemas.openxmlformats.org/officeDocument/2006/relationships/image" Target="../media/image24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5" Type="http://schemas.openxmlformats.org/officeDocument/2006/relationships/image" Target="../media/image28.jpeg"/><Relationship Id="rId2" Type="http://schemas.openxmlformats.org/officeDocument/2006/relationships/image" Target="../media/image5.jpeg"/><Relationship Id="rId16" Type="http://schemas.openxmlformats.org/officeDocument/2006/relationships/image" Target="../media/image19.jpeg"/><Relationship Id="rId20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24" Type="http://schemas.openxmlformats.org/officeDocument/2006/relationships/image" Target="../media/image27.jpe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23" Type="http://schemas.openxmlformats.org/officeDocument/2006/relationships/image" Target="../media/image26.jpeg"/><Relationship Id="rId28" Type="http://schemas.openxmlformats.org/officeDocument/2006/relationships/image" Target="../media/image31.jpeg"/><Relationship Id="rId10" Type="http://schemas.openxmlformats.org/officeDocument/2006/relationships/image" Target="../media/image13.jpeg"/><Relationship Id="rId19" Type="http://schemas.openxmlformats.org/officeDocument/2006/relationships/image" Target="../media/image22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Relationship Id="rId22" Type="http://schemas.openxmlformats.org/officeDocument/2006/relationships/image" Target="../media/image25.jpeg"/><Relationship Id="rId27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0941" y="0"/>
            <a:ext cx="5869859" cy="9991647"/>
          </a:xfrm>
          <a:prstGeom prst="rect">
            <a:avLst/>
          </a:prstGeom>
          <a:noFill/>
        </p:spPr>
        <p:txBody>
          <a:bodyPr wrap="square" lIns="80456" tIns="40228" rIns="80456" bIns="40228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</a:t>
            </a:r>
            <a:b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образовательное учреждение</a:t>
            </a:r>
            <a:b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Сасовский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детский сад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10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5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воспитателя МБДОУ </a:t>
            </a:r>
            <a:br>
              <a:rPr lang="ru-RU" sz="35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5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«Детский сад №10»</a:t>
            </a:r>
            <a:br>
              <a:rPr lang="ru-RU" sz="35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solidFill>
                  <a:srgbClr val="0070C0"/>
                </a:solidFill>
                <a:latin typeface="Monotype Corsiva" pitchFamily="66" charset="0"/>
                <a:ea typeface="+mj-ea"/>
                <a:cs typeface="Arial" panose="020B0604020202020204" pitchFamily="34" charset="0"/>
              </a:rPr>
              <a:t>Рязанцева Дарья Николаевна</a:t>
            </a:r>
            <a:r>
              <a:rPr lang="ru-RU" sz="5300" dirty="0" smtClean="0">
                <a:solidFill>
                  <a:srgbClr val="0070C0"/>
                </a:solidFill>
                <a:latin typeface="Monotype Corsiva" pitchFamily="66" charset="0"/>
                <a:ea typeface="+mj-ea"/>
                <a:cs typeface="+mj-cs"/>
              </a:rPr>
              <a:t/>
            </a:r>
            <a:br>
              <a:rPr lang="ru-RU" sz="5300" dirty="0" smtClean="0">
                <a:solidFill>
                  <a:srgbClr val="0070C0"/>
                </a:solidFill>
                <a:latin typeface="Monotype Corsiva" pitchFamily="66" charset="0"/>
                <a:ea typeface="+mj-ea"/>
                <a:cs typeface="+mj-cs"/>
              </a:rPr>
            </a:br>
            <a:r>
              <a:rPr lang="ru-RU" sz="2500" dirty="0" smtClean="0">
                <a:solidFill>
                  <a:prstClr val="black"/>
                </a:solidFill>
                <a:latin typeface="Calibri Light"/>
                <a:ea typeface="+mj-ea"/>
                <a:cs typeface="+mj-cs"/>
              </a:rPr>
              <a:t/>
            </a:r>
            <a:br>
              <a:rPr lang="ru-RU" sz="2500" dirty="0" smtClean="0">
                <a:solidFill>
                  <a:prstClr val="black"/>
                </a:solidFill>
                <a:latin typeface="Calibri Light"/>
                <a:ea typeface="+mj-ea"/>
                <a:cs typeface="+mj-cs"/>
              </a:rPr>
            </a:br>
            <a:endParaRPr lang="ru-RU" sz="2500" dirty="0" smtClean="0">
              <a:solidFill>
                <a:prstClr val="black"/>
              </a:solidFill>
              <a:latin typeface="Calibri Light"/>
              <a:ea typeface="+mj-ea"/>
              <a:cs typeface="+mj-cs"/>
            </a:endParaRPr>
          </a:p>
          <a:p>
            <a:pPr algn="ctr"/>
            <a:endParaRPr lang="ru-RU" sz="2500" dirty="0" smtClean="0">
              <a:solidFill>
                <a:prstClr val="black"/>
              </a:solidFill>
              <a:latin typeface="Calibri Light"/>
              <a:ea typeface="+mj-ea"/>
              <a:cs typeface="+mj-cs"/>
            </a:endParaRPr>
          </a:p>
          <a:p>
            <a:pPr algn="ctr"/>
            <a:endParaRPr lang="ru-RU" sz="2500" dirty="0">
              <a:solidFill>
                <a:prstClr val="black"/>
              </a:solidFill>
              <a:latin typeface="Calibri Light"/>
              <a:ea typeface="+mj-ea"/>
              <a:cs typeface="+mj-cs"/>
            </a:endParaRPr>
          </a:p>
          <a:p>
            <a:pPr algn="ctr"/>
            <a:r>
              <a:rPr lang="ru-RU" sz="1800" dirty="0"/>
              <a:t/>
            </a:r>
            <a:br>
              <a:rPr lang="ru-RU" sz="1800" dirty="0"/>
            </a:br>
            <a:r>
              <a:rPr lang="ru-RU" sz="35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г.Сасово</a:t>
            </a:r>
          </a:p>
          <a:p>
            <a:pPr algn="ctr"/>
            <a:endParaRPr lang="ru-RU" sz="35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0941" y="6726930"/>
            <a:ext cx="5604387" cy="327463"/>
          </a:xfrm>
          <a:prstGeom prst="rect">
            <a:avLst/>
          </a:prstGeom>
          <a:noFill/>
        </p:spPr>
        <p:txBody>
          <a:bodyPr wrap="square" lIns="80456" tIns="40228" rIns="80456" bIns="40228" rtlCol="0">
            <a:spAutoFit/>
          </a:bodyPr>
          <a:lstStyle/>
          <a:p>
            <a:pPr algn="just"/>
            <a:endParaRPr lang="ru-RU" b="1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91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50" y="226744"/>
            <a:ext cx="64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основ финансовой грамотности у детей старшего дошкольного возраста»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5750" y="873075"/>
            <a:ext cx="6400800" cy="670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Цели:</a:t>
            </a: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условий для формирования у детей дошкольного возраста основ финансовой грамотности. Помочь детям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войти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социально-экономическую жизнь, способствовать формированию основ финансовой грамотности у детей данного возраста.</a:t>
            </a:r>
          </a:p>
          <a:p>
            <a:r>
              <a:rPr lang="ru-RU" sz="1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 </a:t>
            </a: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buFont typeface="Arial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способствовать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формированию первоначальных представлений о потребностях;</a:t>
            </a:r>
          </a:p>
          <a:p>
            <a:pPr marL="457200">
              <a:buFont typeface="Arial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способствовать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формированию первоначальных представлений о труде;</a:t>
            </a:r>
          </a:p>
          <a:p>
            <a:pPr marL="457200">
              <a:buFont typeface="Arial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способствовать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формированию первоначальных представлений о купле-продаже товаров;</a:t>
            </a:r>
          </a:p>
          <a:p>
            <a:pPr marL="457200">
              <a:buFont typeface="Arial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способствовать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формированию первоначальных представлений о деньгах как об универсальном средстве обмена, платежа и накопления;</a:t>
            </a:r>
          </a:p>
          <a:p>
            <a:pPr marL="457200">
              <a:buFont typeface="Arial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способствовать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формированию первоначальных представлений о семейном бюджете и значимости финансовой грамотности в семейной экономике.</a:t>
            </a:r>
          </a:p>
          <a:p>
            <a:pPr marL="457200">
              <a:buFont typeface="Arial"/>
              <a:buChar char="•"/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понимать и ценить окружающий предметный мир (мир вещей как результат труда людей);</a:t>
            </a:r>
          </a:p>
          <a:p>
            <a:pPr marL="457200">
              <a:buFont typeface="Arial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уважать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людей, умеющих трудиться и честно зарабатывать деньги;</a:t>
            </a:r>
          </a:p>
          <a:p>
            <a:pPr marL="457200">
              <a:buFont typeface="Arial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сознавать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взаимосвязь понятий «труд — продукт — деньги» и «стоимость продукта в зависимости от его качества», видеть красоту человеческого творения;</a:t>
            </a:r>
          </a:p>
          <a:p>
            <a:pPr marL="457200">
              <a:buFont typeface="Arial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признавать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авторитетными качества человека-хозяина: бережливость, рациональность, экономность, трудолюбие и вместе с тем — щедрость, благородство, честность, отзывчивость, сочувствие (примеры меценатства, материальной взаимопомощи, поддержки и т. п.);</a:t>
            </a:r>
          </a:p>
          <a:p>
            <a:pPr marL="457200">
              <a:buFont typeface="Arial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рационально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оценивать способы и средства выполнения желаний, корректировать собственные потребности, выстраивать их иерархию и временную перспективу реализации;</a:t>
            </a:r>
          </a:p>
          <a:p>
            <a:pPr marL="457200">
              <a:buFont typeface="Arial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применять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полученные умения и навыки в реальных жизненных ситуациях.</a:t>
            </a:r>
          </a:p>
        </p:txBody>
      </p:sp>
    </p:spTree>
    <p:extLst>
      <p:ext uri="{BB962C8B-B14F-4D97-AF65-F5344CB8AC3E}">
        <p14:creationId xmlns:p14="http://schemas.microsoft.com/office/powerpoint/2010/main" val="205659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94" y="3734653"/>
            <a:ext cx="1772476" cy="13293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84" y="4478090"/>
            <a:ext cx="1772476" cy="13293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49" r="14517" b="19669"/>
          <a:stretch/>
        </p:blipFill>
        <p:spPr>
          <a:xfrm>
            <a:off x="3661338" y="0"/>
            <a:ext cx="3123662" cy="2513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4" y="280191"/>
            <a:ext cx="3307785" cy="2480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40402" y="2778862"/>
            <a:ext cx="34209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Сенсорное развитие </a:t>
            </a:r>
          </a:p>
          <a:p>
            <a:pPr algn="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младшего дошкольного </a:t>
            </a:r>
          </a:p>
          <a:p>
            <a:pPr algn="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846" y="5320789"/>
            <a:ext cx="2074050" cy="15555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732" y="6037226"/>
            <a:ext cx="2276594" cy="17074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67820" r="47179"/>
          <a:stretch/>
        </p:blipFill>
        <p:spPr>
          <a:xfrm>
            <a:off x="0" y="8265021"/>
            <a:ext cx="2156028" cy="1640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461" y="2778863"/>
            <a:ext cx="3046865" cy="22851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" t="9662" r="20770" b="56219"/>
          <a:stretch/>
        </p:blipFill>
        <p:spPr bwMode="auto">
          <a:xfrm>
            <a:off x="110375" y="6154485"/>
            <a:ext cx="2973471" cy="1866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0" t="60738"/>
          <a:stretch/>
        </p:blipFill>
        <p:spPr bwMode="auto">
          <a:xfrm>
            <a:off x="2396430" y="7901525"/>
            <a:ext cx="2826739" cy="1825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025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31111"/>
          <a:stretch/>
        </p:blipFill>
        <p:spPr>
          <a:xfrm>
            <a:off x="234163" y="4295629"/>
            <a:ext cx="2981325" cy="4024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365250" y="3051602"/>
            <a:ext cx="5353050" cy="1427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основ финансовой грамотности у детей старшего дошкольного возраста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11"/>
          <a:stretch/>
        </p:blipFill>
        <p:spPr bwMode="auto">
          <a:xfrm>
            <a:off x="2937675" y="4784357"/>
            <a:ext cx="3780625" cy="23245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950"/>
            <a:ext cx="3311425" cy="2486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9" t="4034" r="17128" b="5323"/>
          <a:stretch/>
        </p:blipFill>
        <p:spPr bwMode="auto">
          <a:xfrm>
            <a:off x="3215488" y="328325"/>
            <a:ext cx="3502812" cy="27232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s://konda-edu.ru/wp-content/uploads/2020/06/20200228_112331-scaled-e1593067220579-1536x7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753" y="7565325"/>
            <a:ext cx="4401247" cy="2086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71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99416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воспитанники участвуют в городских конкурсах</a:t>
            </a:r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70" y="714389"/>
            <a:ext cx="1839600" cy="13005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0" y="2958411"/>
            <a:ext cx="1339200" cy="18908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17" y="7734225"/>
            <a:ext cx="1339200" cy="18946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29149" y="7466665"/>
            <a:ext cx="1300517" cy="18362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05" y="2975717"/>
            <a:ext cx="1339200" cy="185627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0" y="5514789"/>
            <a:ext cx="1339200" cy="18878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120" y="7723179"/>
            <a:ext cx="1839600" cy="13005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520" y="2993349"/>
            <a:ext cx="1339200" cy="183864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05" y="5522318"/>
            <a:ext cx="1339200" cy="191012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8383" y="8001765"/>
            <a:ext cx="1339200" cy="191012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070" y="758100"/>
            <a:ext cx="1366778" cy="194946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58764" y="1099884"/>
            <a:ext cx="1350243" cy="192587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52640" y="478125"/>
            <a:ext cx="1313455" cy="18734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120" y="2975717"/>
            <a:ext cx="1339200" cy="188656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67" y="2993349"/>
            <a:ext cx="1339200" cy="191012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371" y="2993349"/>
            <a:ext cx="1339200" cy="191012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470" y="2993349"/>
            <a:ext cx="1339200" cy="191012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374" y="2993349"/>
            <a:ext cx="1339200" cy="19101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705" y="5551054"/>
            <a:ext cx="1339200" cy="17856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305" y="5545902"/>
            <a:ext cx="1339200" cy="189701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67" y="5551054"/>
            <a:ext cx="1339200" cy="191012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320" y="5527611"/>
            <a:ext cx="1339200" cy="191012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255" y="5519260"/>
            <a:ext cx="1339200" cy="18788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342" y="5565588"/>
            <a:ext cx="1339200" cy="18955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47" y="7734541"/>
            <a:ext cx="1339200" cy="189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97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697" y="0"/>
            <a:ext cx="1604384" cy="227020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525" y="0"/>
            <a:ext cx="1591239" cy="225160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500" y="5231591"/>
            <a:ext cx="2285832" cy="16159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634" y="4857810"/>
            <a:ext cx="1426895" cy="20183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99503" y="4831481"/>
            <a:ext cx="2606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9512" y="6847572"/>
            <a:ext cx="6191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методическом объединении 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4" y="7371425"/>
            <a:ext cx="1592809" cy="22718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51669" y="7491490"/>
            <a:ext cx="1498645" cy="21375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839" y="7429291"/>
            <a:ext cx="1585862" cy="22619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734" y="7429291"/>
            <a:ext cx="1619485" cy="23099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816" y="2391036"/>
            <a:ext cx="1516371" cy="214406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1" y="2354934"/>
            <a:ext cx="1553839" cy="22162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929" y="2516448"/>
            <a:ext cx="1440600" cy="205475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34" y="0"/>
            <a:ext cx="1553839" cy="219868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4" y="-13811"/>
            <a:ext cx="1592714" cy="22544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2504" y="0"/>
            <a:ext cx="6785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Удостоверение о повышении квалификации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58434" y="2035581"/>
            <a:ext cx="2813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олимпиадах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33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279954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Сертификаты участия в вебинаре, форуме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00" y="2897322"/>
            <a:ext cx="1339200" cy="9467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18" y="680064"/>
            <a:ext cx="1339200" cy="18940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818" y="707269"/>
            <a:ext cx="1339200" cy="18950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209" y="2914075"/>
            <a:ext cx="1339200" cy="9467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79" y="685380"/>
            <a:ext cx="1339200" cy="18931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70406" y="2682399"/>
            <a:ext cx="1008284" cy="14381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433" y="707269"/>
            <a:ext cx="1289754" cy="18396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962" y="707269"/>
            <a:ext cx="1314477" cy="18748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1" y="2925345"/>
            <a:ext cx="1339200" cy="9471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05261" y="2696036"/>
            <a:ext cx="969511" cy="13828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566" y="2914075"/>
            <a:ext cx="1339200" cy="9605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" y="4021715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 о публикации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00" y="4495449"/>
            <a:ext cx="1339200" cy="188885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999" y="4495449"/>
            <a:ext cx="1339200" cy="188885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930" y="4489986"/>
            <a:ext cx="1339200" cy="189432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783" y="4545725"/>
            <a:ext cx="1339200" cy="189432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509" y="4545725"/>
            <a:ext cx="1339200" cy="192621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00" y="6989380"/>
            <a:ext cx="1339200" cy="186372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289" y="7001440"/>
            <a:ext cx="1289754" cy="18396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653" y="6952956"/>
            <a:ext cx="1289754" cy="18396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783" y="6989380"/>
            <a:ext cx="1289754" cy="18396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955" y="7013500"/>
            <a:ext cx="1289754" cy="183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2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" r="35537"/>
          <a:stretch/>
        </p:blipFill>
        <p:spPr>
          <a:xfrm>
            <a:off x="5086350" y="7809450"/>
            <a:ext cx="1447800" cy="1839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650" y="5140650"/>
            <a:ext cx="2452800" cy="183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20000" y="3601050"/>
            <a:ext cx="2452800" cy="1839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0" y="171751"/>
            <a:ext cx="2452800" cy="1839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50" y="1761450"/>
            <a:ext cx="2452800" cy="1839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450" y="2925750"/>
            <a:ext cx="2452800" cy="1839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7900" y="5816550"/>
            <a:ext cx="2452800" cy="18396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4300" y="940500"/>
            <a:ext cx="2452800" cy="18396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550" y="7809450"/>
            <a:ext cx="2146200" cy="183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68600"/>
            <a:ext cx="2452800" cy="183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2200" y="3834750"/>
            <a:ext cx="2452800" cy="18396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5000" y="1207050"/>
            <a:ext cx="2452800" cy="18396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3899850"/>
            <a:ext cx="2452800" cy="1839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88"/>
          <a:stretch/>
        </p:blipFill>
        <p:spPr>
          <a:xfrm>
            <a:off x="3481275" y="446400"/>
            <a:ext cx="3238500" cy="22348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4" r="7010"/>
          <a:stretch/>
        </p:blipFill>
        <p:spPr>
          <a:xfrm>
            <a:off x="5291250" y="2842211"/>
            <a:ext cx="1414350" cy="14972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400" y="5816550"/>
            <a:ext cx="2452800" cy="183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750" y="5440650"/>
            <a:ext cx="2468200" cy="1851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800" y="7291800"/>
            <a:ext cx="2452800" cy="183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2602800" y="-76820"/>
            <a:ext cx="3266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прогулке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20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68426" y="487910"/>
            <a:ext cx="2696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занятии 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0" y="627464"/>
            <a:ext cx="2452800" cy="183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690" y="1169100"/>
            <a:ext cx="2452800" cy="183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00" y="7882725"/>
            <a:ext cx="2177200" cy="1632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340" y="3731250"/>
            <a:ext cx="2452800" cy="183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00" y="3102600"/>
            <a:ext cx="2452800" cy="1839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00" y="5773800"/>
            <a:ext cx="2452800" cy="18396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426" y="1589400"/>
            <a:ext cx="2452800" cy="18396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312" y="4407600"/>
            <a:ext cx="2452800" cy="18396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312" y="7084050"/>
            <a:ext cx="2452800" cy="18396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340" y="6516750"/>
            <a:ext cx="2452800" cy="18396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2"/>
          <a:stretch/>
        </p:blipFill>
        <p:spPr>
          <a:xfrm>
            <a:off x="2249340" y="8923650"/>
            <a:ext cx="2452800" cy="1183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437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38" y="127725"/>
            <a:ext cx="3103800" cy="23278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622" y="2562385"/>
            <a:ext cx="2957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среда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1"/>
          <a:stretch/>
        </p:blipFill>
        <p:spPr>
          <a:xfrm rot="5400000">
            <a:off x="-18837" y="3118800"/>
            <a:ext cx="2109150" cy="183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50" y="7928850"/>
            <a:ext cx="2452800" cy="183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900" y="127725"/>
            <a:ext cx="2452800" cy="183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0"/>
          <a:stretch/>
        </p:blipFill>
        <p:spPr>
          <a:xfrm>
            <a:off x="2114550" y="3561000"/>
            <a:ext cx="2152350" cy="183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050" y="7928850"/>
            <a:ext cx="2452800" cy="1839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850" y="6560250"/>
            <a:ext cx="2452800" cy="18396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600" y="5093175"/>
            <a:ext cx="2452800" cy="18396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38" y="5640450"/>
            <a:ext cx="2452800" cy="18396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650" y="1461450"/>
            <a:ext cx="2452800" cy="18396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200" y="2924834"/>
            <a:ext cx="2452800" cy="183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4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00" y="7060248"/>
            <a:ext cx="2452800" cy="183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280198"/>
            <a:ext cx="2364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750" y="7518750"/>
            <a:ext cx="2452800" cy="183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00" y="2713280"/>
            <a:ext cx="2452800" cy="183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0" y="5220648"/>
            <a:ext cx="2452800" cy="183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00" y="4876650"/>
            <a:ext cx="2452800" cy="1839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800" y="289800"/>
            <a:ext cx="2452800" cy="18396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800" y="2728488"/>
            <a:ext cx="2452800" cy="18396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450" y="5488098"/>
            <a:ext cx="2452800" cy="18396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0" y="286698"/>
            <a:ext cx="2452800" cy="18396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00" y="286698"/>
            <a:ext cx="2452800" cy="183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800" y="7980048"/>
            <a:ext cx="2452800" cy="1839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150" y="2728488"/>
            <a:ext cx="2452800" cy="183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1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38" y="2023731"/>
            <a:ext cx="4299913" cy="46189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6" name="TextBox 5"/>
          <p:cNvSpPr txBox="1"/>
          <p:nvPr/>
        </p:nvSpPr>
        <p:spPr>
          <a:xfrm>
            <a:off x="533402" y="198658"/>
            <a:ext cx="6095999" cy="2324313"/>
          </a:xfrm>
          <a:prstGeom prst="rect">
            <a:avLst/>
          </a:prstGeom>
          <a:noFill/>
        </p:spPr>
        <p:txBody>
          <a:bodyPr wrap="square" lIns="107275" tIns="53637" rIns="107275" bIns="53637" rtlCol="0">
            <a:spAutoFit/>
          </a:bodyPr>
          <a:lstStyle/>
          <a:p>
            <a:pPr algn="r"/>
            <a:r>
              <a:rPr lang="ru-RU" sz="2400" b="1" dirty="0"/>
              <a:t>«Воспитатель - это волшебник, который</a:t>
            </a:r>
            <a:endParaRPr lang="ru-RU" sz="2400" dirty="0"/>
          </a:p>
          <a:p>
            <a:pPr algn="r"/>
            <a:r>
              <a:rPr lang="ru-RU" sz="2400" b="1" dirty="0"/>
              <a:t> открывает детям дверь в мир взрослых.</a:t>
            </a:r>
            <a:endParaRPr lang="ru-RU" sz="2400" dirty="0"/>
          </a:p>
          <a:p>
            <a:pPr algn="r"/>
            <a:r>
              <a:rPr lang="ru-RU" sz="2400" b="1" dirty="0"/>
              <a:t> И от того, что знает и умеет воспитатель,</a:t>
            </a:r>
            <a:endParaRPr lang="ru-RU" sz="2400" dirty="0"/>
          </a:p>
          <a:p>
            <a:pPr algn="r"/>
            <a:r>
              <a:rPr lang="ru-RU" sz="2400" b="1" dirty="0"/>
              <a:t> зависит и то, чему и как он научит</a:t>
            </a:r>
            <a:endParaRPr lang="ru-RU" sz="2400" dirty="0"/>
          </a:p>
          <a:p>
            <a:pPr algn="r"/>
            <a:r>
              <a:rPr lang="ru-RU" sz="2400" b="1" dirty="0" smtClean="0"/>
              <a:t>	             </a:t>
            </a:r>
            <a:r>
              <a:rPr lang="ru-RU" sz="2400" b="1" dirty="0"/>
              <a:t>своих воспитанников».</a:t>
            </a:r>
            <a:endParaRPr lang="ru-RU" sz="2400" dirty="0"/>
          </a:p>
          <a:p>
            <a:pPr algn="r"/>
            <a:r>
              <a:rPr lang="ru-RU" sz="2400" b="1" dirty="0"/>
              <a:t>К. Гельвеций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6642692"/>
            <a:ext cx="64008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Рязанцева Дарья Николаевна </a:t>
            </a:r>
          </a:p>
          <a:p>
            <a:r>
              <a:rPr lang="ru-RU" sz="2000" b="1" dirty="0" smtClean="0"/>
              <a:t>Дата </a:t>
            </a:r>
            <a:r>
              <a:rPr lang="ru-RU" sz="2000" b="1" dirty="0"/>
              <a:t>рождения: </a:t>
            </a:r>
            <a:r>
              <a:rPr lang="ru-RU" sz="2000" dirty="0" smtClean="0"/>
              <a:t>21 августа 1988 </a:t>
            </a:r>
            <a:r>
              <a:rPr lang="ru-RU" sz="2000" dirty="0"/>
              <a:t>г. </a:t>
            </a:r>
            <a:endParaRPr lang="ru-RU" sz="2000" dirty="0" smtClean="0"/>
          </a:p>
          <a:p>
            <a:r>
              <a:rPr lang="ru-RU" sz="2000" b="1" dirty="0" smtClean="0"/>
              <a:t>Образование</a:t>
            </a:r>
            <a:r>
              <a:rPr lang="ru-RU" sz="2000" b="1" dirty="0"/>
              <a:t>: </a:t>
            </a:r>
            <a:r>
              <a:rPr lang="ru-RU" sz="2000" dirty="0"/>
              <a:t>высшее </a:t>
            </a:r>
            <a:r>
              <a:rPr lang="ru-RU" sz="2000" dirty="0" smtClean="0"/>
              <a:t>«РГУ имени С.А. Есенина» г. Рязань 2017 г . </a:t>
            </a:r>
          </a:p>
          <a:p>
            <a:r>
              <a:rPr lang="ru-RU" sz="2000" b="1" dirty="0" smtClean="0"/>
              <a:t>Место </a:t>
            </a:r>
            <a:r>
              <a:rPr lang="ru-RU" sz="2000" b="1" dirty="0"/>
              <a:t>работы: </a:t>
            </a:r>
            <a:r>
              <a:rPr lang="ru-RU" sz="2000" dirty="0"/>
              <a:t>МБДОУ детский </a:t>
            </a:r>
            <a:r>
              <a:rPr lang="ru-RU" sz="2000" dirty="0" smtClean="0"/>
              <a:t>сад </a:t>
            </a:r>
            <a:r>
              <a:rPr lang="en-US" sz="2000" dirty="0" smtClean="0"/>
              <a:t>N10</a:t>
            </a:r>
            <a:r>
              <a:rPr lang="ru-RU" sz="2000" dirty="0" smtClean="0"/>
              <a:t> г</a:t>
            </a:r>
            <a:r>
              <a:rPr lang="ru-RU" sz="2000" dirty="0"/>
              <a:t>. </a:t>
            </a:r>
            <a:r>
              <a:rPr lang="ru-RU" sz="2000" dirty="0" smtClean="0"/>
              <a:t>Сасово </a:t>
            </a:r>
          </a:p>
          <a:p>
            <a:r>
              <a:rPr lang="ru-RU" sz="2000" b="1" dirty="0" smtClean="0"/>
              <a:t>Занимаемая </a:t>
            </a:r>
            <a:r>
              <a:rPr lang="ru-RU" sz="2000" b="1" dirty="0"/>
              <a:t>должность: </a:t>
            </a:r>
            <a:r>
              <a:rPr lang="ru-RU" sz="2000" dirty="0"/>
              <a:t>воспитатель </a:t>
            </a:r>
            <a:endParaRPr lang="ru-RU" sz="2000" dirty="0" smtClean="0"/>
          </a:p>
          <a:p>
            <a:r>
              <a:rPr lang="ru-RU" sz="2000" b="1" dirty="0" smtClean="0"/>
              <a:t>Стаж </a:t>
            </a:r>
            <a:r>
              <a:rPr lang="ru-RU" sz="2000" b="1" dirty="0"/>
              <a:t>работы</a:t>
            </a:r>
            <a:r>
              <a:rPr lang="ru-RU" sz="2000" dirty="0"/>
              <a:t>: </a:t>
            </a:r>
            <a:r>
              <a:rPr lang="ru-RU" sz="2000" dirty="0" smtClean="0"/>
              <a:t>общий 12 лет</a:t>
            </a:r>
            <a:r>
              <a:rPr lang="ru-RU" sz="2000" dirty="0"/>
              <a:t>; </a:t>
            </a:r>
            <a:r>
              <a:rPr lang="ru-RU" sz="2000" dirty="0" smtClean="0"/>
              <a:t>в </a:t>
            </a:r>
            <a:r>
              <a:rPr lang="ru-RU" sz="2000" dirty="0"/>
              <a:t>данном учреждении </a:t>
            </a:r>
            <a:r>
              <a:rPr lang="ru-RU" sz="2000" dirty="0" smtClean="0"/>
              <a:t>10 </a:t>
            </a:r>
            <a:r>
              <a:rPr lang="ru-RU" sz="2000" dirty="0"/>
              <a:t>лет</a:t>
            </a:r>
            <a:r>
              <a:rPr lang="ru-RU" sz="2000" dirty="0" smtClean="0"/>
              <a:t>; </a:t>
            </a:r>
            <a:r>
              <a:rPr lang="ru-RU" sz="2000" dirty="0"/>
              <a:t>в занимаемой должности </a:t>
            </a:r>
            <a:r>
              <a:rPr lang="ru-RU" sz="2000" dirty="0" smtClean="0"/>
              <a:t>7 </a:t>
            </a:r>
            <a:r>
              <a:rPr lang="ru-RU" sz="2000" dirty="0"/>
              <a:t>лет. </a:t>
            </a:r>
          </a:p>
        </p:txBody>
      </p:sp>
    </p:spTree>
    <p:extLst>
      <p:ext uri="{BB962C8B-B14F-4D97-AF65-F5344CB8AC3E}">
        <p14:creationId xmlns:p14="http://schemas.microsoft.com/office/powerpoint/2010/main" val="220788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1" t="17667" b="10742"/>
          <a:stretch/>
        </p:blipFill>
        <p:spPr>
          <a:xfrm>
            <a:off x="146213" y="187674"/>
            <a:ext cx="3200511" cy="23706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05374" y="2558335"/>
            <a:ext cx="3482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педагогами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9"/>
          <a:stretch/>
        </p:blipFill>
        <p:spPr>
          <a:xfrm>
            <a:off x="3380901" y="580333"/>
            <a:ext cx="3281649" cy="21085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211" y="7433620"/>
            <a:ext cx="1726818" cy="23024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5" r="29087"/>
          <a:stretch/>
        </p:blipFill>
        <p:spPr>
          <a:xfrm>
            <a:off x="315051" y="3081555"/>
            <a:ext cx="2565779" cy="3335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62" y="6538332"/>
            <a:ext cx="2374676" cy="31662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69"/>
          <a:stretch/>
        </p:blipFill>
        <p:spPr>
          <a:xfrm>
            <a:off x="3346724" y="3091867"/>
            <a:ext cx="3346725" cy="17231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029" y="6832326"/>
            <a:ext cx="2177788" cy="29037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725" y="4946751"/>
            <a:ext cx="3315825" cy="248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31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796" y="7260346"/>
            <a:ext cx="2814372" cy="21107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253" y="1479522"/>
            <a:ext cx="1379700" cy="18396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52" y="879450"/>
            <a:ext cx="2452800" cy="183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" y="362606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Принимаю активное участие в жизни детского сада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6599" y="5068122"/>
            <a:ext cx="2452800" cy="183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301" y="3158737"/>
            <a:ext cx="3270400" cy="183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37" y="7828350"/>
            <a:ext cx="1034775" cy="1839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001" y="5341237"/>
            <a:ext cx="1379700" cy="1839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01" y="2921922"/>
            <a:ext cx="1320051" cy="23467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601" y="2921922"/>
            <a:ext cx="1379700" cy="18396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901" y="879450"/>
            <a:ext cx="2452800" cy="18396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200" y="7875187"/>
            <a:ext cx="2400000" cy="180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452" y="6008549"/>
            <a:ext cx="2400000" cy="180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901" y="4461037"/>
            <a:ext cx="24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2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62607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Мое хобби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8150" y="731938"/>
            <a:ext cx="37336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Увлечение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неотъемлемая часть в жизни каждого человека, которая приносит радость творчества. Мое хобби – розы, я люблю вдыхать запах земли, смотреть 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гладить нежные лепестки, розы прекрасны, они словно стихи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6" t="10356"/>
          <a:stretch/>
        </p:blipFill>
        <p:spPr>
          <a:xfrm>
            <a:off x="1664550" y="8256900"/>
            <a:ext cx="1886800" cy="16491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5" t="18159" r="23571"/>
          <a:stretch/>
        </p:blipFill>
        <p:spPr>
          <a:xfrm rot="5400000">
            <a:off x="168035" y="7278109"/>
            <a:ext cx="1487480" cy="15055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800" y="731939"/>
            <a:ext cx="2452800" cy="183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3648756"/>
            <a:ext cx="2452800" cy="183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81"/>
          <a:stretch/>
        </p:blipFill>
        <p:spPr>
          <a:xfrm rot="5400000">
            <a:off x="4118515" y="6104015"/>
            <a:ext cx="2868770" cy="1839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125" y="8311908"/>
            <a:ext cx="2736150" cy="15390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47" y="8859830"/>
            <a:ext cx="1899244" cy="10683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7" r="19684"/>
          <a:stretch/>
        </p:blipFill>
        <p:spPr>
          <a:xfrm>
            <a:off x="2881423" y="7287144"/>
            <a:ext cx="1428754" cy="132446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8150" y="2547820"/>
            <a:ext cx="6186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Переливаясь, словно радуга, каждый цветок особенен, у каждого свой характер, свой особенный аромат и оттенок, цветы, словно дети, капризны, непостоянны,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тянутся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свету, любят, чтобы их любили и заботились о 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90950" y="3472419"/>
            <a:ext cx="37336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Розы прекрасны еще и потому, что даже замерзнув в зимние дни, она может вновь возродиться через много месяцев, и видя этот тоненький росточек, который пробирается сквозь мертвые куты роз, вспоминаешь о чуде и о Боге, о том, что мир прекрасен в своей простоте, в рождении и смерти,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1450" y="5471262"/>
            <a:ext cx="42505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постоянном круговороте, в постоянном движении.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Я срезаю розы только для особых случаев, а так я стараюсь дарить их, пересадив в цветочные горшки, украсив лентами. Розы любят простор и умеренность, тепло и заботу, как и любое живое существо в этом мире</a:t>
            </a:r>
          </a:p>
        </p:txBody>
      </p:sp>
    </p:spTree>
    <p:extLst>
      <p:ext uri="{BB962C8B-B14F-4D97-AF65-F5344CB8AC3E}">
        <p14:creationId xmlns:p14="http://schemas.microsoft.com/office/powerpoint/2010/main" val="40538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0"/>
            <a:ext cx="6858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0" y="876300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малышами нас ждёт впереди много нового и интересного!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54288" y="8051186"/>
            <a:ext cx="3720122" cy="13313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>
                <a:gd name="adj" fmla="val 52635"/>
              </a:avLst>
            </a:prstTxWarp>
            <a:spAutoFit/>
          </a:bodyPr>
          <a:lstStyle/>
          <a:p>
            <a:pPr algn="ctr"/>
            <a:r>
              <a:rPr lang="ru-RU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682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201167"/>
            <a:ext cx="6343650" cy="872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АВТОБИОГРАФИЯ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Рязанцева Дарья Николаевна, родилась 21 августа 1988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года в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г. Балаково Саратовской обл.  В 2004 г.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акончила школу №2 г. Сасово Рязанской области.    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2004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 настоянию родителей поступила «Профессиональный лицей № 19 г. Сасово», который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окончила в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2007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году по специальности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«Продавец, контролер-кассир», но по профессии не пришлось работать. 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 августа 2011 г. пришла на работать в МБДОУ ДС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10 помощником воспитателя. С 2012 года обучалась в «РГУ имени С. А. Есенина» на заочном отделении и получила высшее образование по специальности «Социальная работа». 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 16 июня 2016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года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переведена на должность воспитателя, где и работаю  по настоящее время.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Стаж работы в должности воспитателя составляет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лет.</a:t>
            </a:r>
          </a:p>
          <a:p>
            <a:pPr>
              <a:lnSpc>
                <a:spcPct val="150000"/>
              </a:lnSpc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Замужем. Муж- Рязанцев Михаил Юрьевич, 1984 года рождения, МВД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Сасовский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старший конвоя.</a:t>
            </a:r>
          </a:p>
          <a:p>
            <a:pPr>
              <a:lnSpc>
                <a:spcPct val="150000"/>
              </a:lnSpc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Сын – Рязанцев Данила Михайлович, 2008 года рождения.</a:t>
            </a:r>
          </a:p>
          <a:p>
            <a:pPr>
              <a:lnSpc>
                <a:spcPct val="150000"/>
              </a:lnSpc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Дочь – Рязанцева Виктория Михайловна, 204 года рождения.</a:t>
            </a:r>
          </a:p>
          <a:p>
            <a:pPr>
              <a:lnSpc>
                <a:spcPct val="150000"/>
              </a:lnSpc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Проживаем по адресу: г. Сасово, Островитянова д. 66</a:t>
            </a:r>
          </a:p>
          <a:p>
            <a:pPr>
              <a:lnSpc>
                <a:spcPct val="150000"/>
              </a:lnSpc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Прописаны: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мик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–он «Южный» д.14 кв. 44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Мои увлечения  - это то , что приносит мне радость в жизни, наполняет положительной энергией и позитивом.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89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3501287"/>
            <a:ext cx="4838285" cy="3851831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500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6120" y="935235"/>
            <a:ext cx="6145763" cy="8795315"/>
          </a:xfrm>
          <a:prstGeom prst="rect">
            <a:avLst/>
          </a:prstGeom>
          <a:noFill/>
        </p:spPr>
        <p:txBody>
          <a:bodyPr wrap="square" lIns="107275" tIns="53637" rIns="107275" bIns="53637" rtlCol="0">
            <a:spAutoFit/>
          </a:bodyPr>
          <a:lstStyle/>
          <a:p>
            <a:pPr lvl="0" algn="ctr"/>
            <a:r>
              <a:rPr lang="ru-RU" sz="3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Моё </a:t>
            </a:r>
            <a:r>
              <a:rPr lang="ru-RU" sz="3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педагогическое кредо</a:t>
            </a:r>
            <a:r>
              <a:rPr lang="ru-RU" sz="3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5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Пускай мне не суждено совершить подвиг, но я горжусь тем, что люди мне доверили самое дорогое – своих детей! </a:t>
            </a:r>
            <a:endParaRPr lang="ru-RU" sz="2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1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ru-RU" sz="3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Девиз:</a:t>
            </a:r>
          </a:p>
          <a:p>
            <a:pPr lvl="0" algn="ctr"/>
            <a:r>
              <a:rPr lang="ru-RU" sz="2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Дела? Проблемы? Все пустое! Душа ребенка вот святое! Цветок в душе еще так мал! Успей полить, чтоб не завял!</a:t>
            </a:r>
          </a:p>
          <a:p>
            <a:pPr lvl="0" algn="ctr"/>
            <a:endParaRPr lang="ru-RU" sz="35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3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работе с детьми у меня</a:t>
            </a:r>
          </a:p>
          <a:p>
            <a:pPr lvl="0" algn="ctr"/>
            <a:r>
              <a:rPr lang="ru-RU" sz="3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есть </a:t>
            </a:r>
            <a:r>
              <a:rPr lang="ru-RU" sz="3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принципы</a:t>
            </a:r>
            <a:endParaRPr lang="ru-RU" sz="35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помоги </a:t>
            </a:r>
            <a:r>
              <a:rPr 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каждому </a:t>
            </a: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ребенку раскрыться</a:t>
            </a:r>
            <a:r>
              <a:rPr 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поверить в себя, </a:t>
            </a: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дай возможность </a:t>
            </a:r>
            <a:r>
              <a:rPr lang="ru-RU" sz="2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самореализоваться</a:t>
            </a:r>
            <a:r>
              <a:rPr 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endParaRPr lang="ru-RU" sz="20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сравнивай детей друг с другом, </a:t>
            </a: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каждый </a:t>
            </a:r>
            <a:r>
              <a:rPr 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ребенок </a:t>
            </a: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индивидуален;</a:t>
            </a:r>
            <a:endParaRPr lang="ru-RU" sz="2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улыбайся </a:t>
            </a:r>
            <a:r>
              <a:rPr 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чаще, от этого в группе </a:t>
            </a: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светлее;</a:t>
            </a:r>
            <a:endParaRPr lang="ru-RU" sz="2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будь </a:t>
            </a:r>
            <a:r>
              <a:rPr 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самим собой.</a:t>
            </a:r>
            <a:br>
              <a:rPr 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86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460" y="320040"/>
            <a:ext cx="6309360" cy="934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/>
              <a:t>«Воспитатель - это волшебник, который</a:t>
            </a:r>
            <a:endParaRPr lang="ru-RU" dirty="0"/>
          </a:p>
          <a:p>
            <a:pPr algn="r"/>
            <a:r>
              <a:rPr lang="ru-RU" b="1" dirty="0"/>
              <a:t> открывает детям дверь в мир взрослых.</a:t>
            </a:r>
            <a:endParaRPr lang="ru-RU" dirty="0"/>
          </a:p>
          <a:p>
            <a:pPr algn="r"/>
            <a:r>
              <a:rPr lang="ru-RU" b="1" dirty="0"/>
              <a:t> И от того, что знает и умеет воспитатель,</a:t>
            </a:r>
            <a:endParaRPr lang="ru-RU" dirty="0"/>
          </a:p>
          <a:p>
            <a:pPr algn="r"/>
            <a:r>
              <a:rPr lang="ru-RU" b="1" dirty="0"/>
              <a:t> зависит и то, чему и как он научит</a:t>
            </a:r>
            <a:endParaRPr lang="ru-RU" dirty="0"/>
          </a:p>
          <a:p>
            <a:pPr algn="r"/>
            <a:r>
              <a:rPr lang="ru-RU" b="1" dirty="0"/>
              <a:t> своих воспитанников».</a:t>
            </a:r>
            <a:endParaRPr lang="ru-RU" dirty="0"/>
          </a:p>
          <a:p>
            <a:pPr algn="r"/>
            <a:r>
              <a:rPr lang="ru-RU" b="1" dirty="0"/>
              <a:t>К. Гельвеций</a:t>
            </a:r>
            <a:endParaRPr lang="ru-RU" dirty="0"/>
          </a:p>
          <a:p>
            <a:pPr algn="just"/>
            <a:r>
              <a:rPr lang="ru-RU" dirty="0"/>
              <a:t>	</a:t>
            </a:r>
          </a:p>
          <a:p>
            <a:pPr algn="just"/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Эссе на тему: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«Моя профессия воспитатель»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значит, быть воспитателем? – Каждый день общаться с детьми. Находить в этом радость и удовлетворение. Думать о них. Сопереживать успехам и неудачам. Нести </a:t>
            </a:r>
            <a:r>
              <a:rPr lang="ru-RU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любить.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Роль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воспитателей в формировании детей очень велика, ведь именно благодаря воспитателю ребенок впервые знакомиться с социумом, проявляет себя в командной деятельности и, конечно же, развивается как личность. Как известно, у родителей зачастую нет времени прививать простые истины своему чаду, учить его азам хороших манер и объяснять что такое хорошо, а что такое плохо, вот тут-то как раз и приходят на помощь отзывчивые воспитатели. Доброе и яркое детство малышам обеспечивают педагогически подкованные, мудрые и терпеливые профессионалы своего дела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Быть воспитателем – это призвание. В эту сферу деятельности я пришла совсем недавно и ни о чем не жалею. Дети – это радость, это самое дорогое, что у нас есть. Чужих детей для меня не бывает, поэтому к каждому ребенку я отношусь как к своему собственному, с материнской заботой и нежностью.”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Профессия воспитателя одна из наиболее важных в жизни современного общества. Быть воспитателем – это значит снова и снова переживать детство, удивляться, радоваться, как в первый раз чему то новому и неизведанному.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Быть воспитателем - это призвание. Это значит хотеть и уметь снова и снова проживать детство с каждым ребенком, видеть мир его глазами, удивляться и познавать вместе  с ним, быть незаметным, когда малыш занят своим делом, и незаменимым, когда ему нужны помощь и поддержка, быть интересным для него постоянно и принимать его таким, какой он есть.</a:t>
            </a:r>
          </a:p>
          <a:p>
            <a:pPr algn="just"/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20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4834" y="494674"/>
            <a:ext cx="6340838" cy="7448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воспитателем - это ответственность. Это значит видеть неповторимость каждого ребенка, осознавать, что в ваших руках его жизнь и его душа, беречь их и стараться делать все, чтобы его детство было содержательным и радостным, потому что от того, как пройдет детство человека, зависит вся его дальнейшая взрослая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жизнь.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воспитателем - это радость. Это значит видеть, как растет малыш, как с каждым годом он все больше может понять и сделать, ощущать его привязанность и доверие и отдавать ему бескорыстно свою любовь."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качествами своей профессии считаю именно любовь и доброту. В работе на первом плане «простое человеческое»: помочь, подбодрить, увидеть прекрасное, приласкать, посочувствовать, просто поговорить по душам.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хочу, чтобы каждое утро начиналось с улыбки ребенка, каждый день открывал мне и моим воспитанникам новые возможности, дарил незабываемые впечатления от общения друг с другом.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моей точки зрения, воспитатель – это добрый, верный друг, тот, к кому можно обратиться за помощью. Я очень верю, что мои воспитанники станут  счастливыми и их мир детства рядом со мной будет красивым и игривым, чистым и нежным.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люблю свою работу, и считаю профессию воспитателя лучшей для женщины. Ведь главное качество женщины - материнство. И я по-матерински стараюсь окружать детей заботой лаской и вниманием. В ответ от детей получаю новый заряд позитива, творчества, массу положительных эмоций. Рядом с детьми ощущаешь себя всегда молодой, живой и энергичной.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быть воспитателем в детском саду так же многогранно и сложно, как всякое искусство. </a:t>
            </a:r>
          </a:p>
          <a:p>
            <a:r>
              <a:rPr lang="ru-RU" sz="1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01856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GFFHG\Documents\01015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59"/>
          <a:stretch/>
        </p:blipFill>
        <p:spPr bwMode="auto">
          <a:xfrm>
            <a:off x="802951" y="5908528"/>
            <a:ext cx="5448887" cy="38839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"/>
          <a:stretch/>
        </p:blipFill>
        <p:spPr>
          <a:xfrm rot="5400000">
            <a:off x="1876508" y="134786"/>
            <a:ext cx="3515714" cy="5234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81362" y="192247"/>
            <a:ext cx="63234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2012 </a:t>
            </a:r>
            <a:r>
              <a:rPr lang="ru-RU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 2017год обучалась </a:t>
            </a: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«РГУ имени С. А. Есенина» на заочном отделении и получила высшее образование по специальности «Социальная работа». </a:t>
            </a:r>
            <a:endParaRPr lang="ru-RU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281361" y="4529656"/>
            <a:ext cx="63234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июне 2021 года  прошла кусы повышения квалификации «Высшая школа делового администрирования» г. Екатеринбург  по дополнительной профессиональной программе « Методика обучения финансовой грамотности в дошкольных образовательных организациях»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78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280" y="3080534"/>
            <a:ext cx="1236922" cy="17642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77" y="-10269"/>
            <a:ext cx="6833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 профессиональный и творческий уровень </a:t>
            </a:r>
          </a:p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подтверждает  наличие грамот и дипломов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Работа\Дипломы\gk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04" y="8140047"/>
            <a:ext cx="1879070" cy="132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Работа\Дипломы\diplom_4640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327" y="5346655"/>
            <a:ext cx="1255070" cy="177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Работа\Дипломы\diplom_4430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36972" y="-2123480"/>
            <a:ext cx="347377" cy="49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6472" y="-265883"/>
            <a:ext cx="298567" cy="4223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74274" y="-2754622"/>
            <a:ext cx="321679" cy="4550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768" y="3443858"/>
            <a:ext cx="1236922" cy="17642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768" y="6003803"/>
            <a:ext cx="1236922" cy="17642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649" y="3952528"/>
            <a:ext cx="1236922" cy="17642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30" y="2928076"/>
            <a:ext cx="1236922" cy="17642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280" y="787812"/>
            <a:ext cx="1236922" cy="17642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88" y="3377496"/>
            <a:ext cx="1236922" cy="176424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73128" y="7922226"/>
            <a:ext cx="1236922" cy="176424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727" y="6916177"/>
            <a:ext cx="1236922" cy="176424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974" y="745572"/>
            <a:ext cx="1236922" cy="176424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649" y="6357845"/>
            <a:ext cx="1236922" cy="1764244"/>
          </a:xfrm>
          <a:prstGeom prst="rect">
            <a:avLst/>
          </a:prstGeom>
        </p:spPr>
      </p:pic>
      <p:pic>
        <p:nvPicPr>
          <p:cNvPr id="1027" name="Picture 3" descr="D:\Работа\Дипломы\Диплом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601" y="3904651"/>
            <a:ext cx="1165647" cy="164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937" y="2066820"/>
            <a:ext cx="1236922" cy="176424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354" y="1163832"/>
            <a:ext cx="1236922" cy="176424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006" y="1582093"/>
            <a:ext cx="1236922" cy="176424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36" y="5238859"/>
            <a:ext cx="1236922" cy="176424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727" y="4428660"/>
            <a:ext cx="1236922" cy="176424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30" y="787812"/>
            <a:ext cx="1236922" cy="176424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40" y="1163833"/>
            <a:ext cx="1236922" cy="176424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550" y="1466172"/>
            <a:ext cx="1236922" cy="17642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97" y="5775815"/>
            <a:ext cx="1236922" cy="17642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52" y="6283159"/>
            <a:ext cx="1236922" cy="176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74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9545" y="236482"/>
            <a:ext cx="6385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Разработана и апробирована система по теме: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сенсорной культур у детей младшего дошкольного возраста по средствам дидактических игр»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9545" y="1555506"/>
            <a:ext cx="6151417" cy="594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Цель:</a:t>
            </a: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 условий, обеспечивающих эффективное использование дидактических игр для формирования представлений о сенсорных эталонах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4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Задачи: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Подобрать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систематизировать материал по развитию сенсорных способностей у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средствами дидактических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сенсорные процессы (ощущение, восприятие, представление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сенсорные эталоны (представления о цвете, форме, величине предметов, положения их в пространстве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дидактическими играми и правилами этих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познавательный интерес,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любознательность;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Упражнять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установлении сходства и различия между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предметами;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у детей обследовательских умений 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навыков;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мелкую моторику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Повышать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педагогической компетентности родителей по формированию представлений о сенсомоторной деятельности детей.</a:t>
            </a: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endParaRPr lang="ru-RU" sz="1100" dirty="0">
              <a:solidFill>
                <a:srgbClr val="FF0000"/>
              </a:solidFill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51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5316</TotalTime>
  <Words>437</Words>
  <Application>Microsoft Office PowerPoint</Application>
  <PresentationFormat>Лист A4 (210x297 мм)</PresentationFormat>
  <Paragraphs>124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воспитателя</dc:title>
  <dc:creator>Админ</dc:creator>
  <cp:lastModifiedBy>Дарья Рязанцева</cp:lastModifiedBy>
  <cp:revision>215</cp:revision>
  <dcterms:created xsi:type="dcterms:W3CDTF">2014-03-10T14:23:00Z</dcterms:created>
  <dcterms:modified xsi:type="dcterms:W3CDTF">2024-02-11T12:36:04Z</dcterms:modified>
</cp:coreProperties>
</file>