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FF00"/>
    <a:srgbClr val="CCFF99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88682" y="1647444"/>
            <a:ext cx="6139815" cy="2220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99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99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 u="sng">
                <a:solidFill>
                  <a:srgbClr val="0099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99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99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02739" y="389032"/>
            <a:ext cx="5793740" cy="2016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99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8802" y="1236363"/>
            <a:ext cx="7268845" cy="4210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 u="sng">
                <a:solidFill>
                  <a:srgbClr val="0099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2590" y="381000"/>
            <a:ext cx="8371840" cy="5405120"/>
            <a:chOff x="320040" y="259079"/>
            <a:chExt cx="8371840" cy="5405120"/>
          </a:xfrm>
          <a:noFill/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40" y="259079"/>
              <a:ext cx="4183379" cy="540512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1940" y="591820"/>
              <a:ext cx="4561840" cy="480568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2899" y="523240"/>
              <a:ext cx="4538979" cy="435356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6" name="object 6"/>
            <p:cNvSpPr/>
            <p:nvPr/>
          </p:nvSpPr>
          <p:spPr>
            <a:xfrm>
              <a:off x="4140199" y="619759"/>
              <a:ext cx="4465320" cy="4709160"/>
            </a:xfrm>
            <a:custGeom>
              <a:avLst/>
              <a:gdLst/>
              <a:ahLst/>
              <a:cxnLst/>
              <a:rect l="l" t="t" r="r" b="b"/>
              <a:pathLst>
                <a:path w="4465320" h="4709160">
                  <a:moveTo>
                    <a:pt x="4465320" y="0"/>
                  </a:moveTo>
                  <a:lnTo>
                    <a:pt x="0" y="0"/>
                  </a:lnTo>
                  <a:lnTo>
                    <a:pt x="0" y="4709160"/>
                  </a:lnTo>
                  <a:lnTo>
                    <a:pt x="4465320" y="4709160"/>
                  </a:lnTo>
                  <a:lnTo>
                    <a:pt x="446532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40199" y="619759"/>
              <a:ext cx="4465320" cy="4709160"/>
            </a:xfrm>
            <a:custGeom>
              <a:avLst/>
              <a:gdLst/>
              <a:ahLst/>
              <a:cxnLst/>
              <a:rect l="l" t="t" r="r" b="b"/>
              <a:pathLst>
                <a:path w="4465320" h="4709160">
                  <a:moveTo>
                    <a:pt x="0" y="4709160"/>
                  </a:moveTo>
                  <a:lnTo>
                    <a:pt x="4465320" y="4709160"/>
                  </a:lnTo>
                  <a:lnTo>
                    <a:pt x="4465320" y="0"/>
                  </a:lnTo>
                  <a:lnTo>
                    <a:pt x="0" y="0"/>
                  </a:lnTo>
                  <a:lnTo>
                    <a:pt x="0" y="4709160"/>
                  </a:lnTo>
                  <a:close/>
                </a:path>
              </a:pathLst>
            </a:custGeom>
            <a:grpFill/>
            <a:ln w="10160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02590" y="641032"/>
            <a:ext cx="7911465" cy="5645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50995" marR="111760" indent="-3810" algn="ctr">
              <a:lnSpc>
                <a:spcPct val="100000"/>
              </a:lnSpc>
              <a:spcBef>
                <a:spcPts val="100"/>
              </a:spcBef>
            </a:pPr>
            <a:r>
              <a:rPr sz="3200" b="1" spc="-45" dirty="0">
                <a:solidFill>
                  <a:srgbClr val="008000"/>
                </a:solidFill>
                <a:latin typeface="Times New Roman"/>
                <a:cs typeface="Times New Roman"/>
              </a:rPr>
              <a:t>Ульянова</a:t>
            </a:r>
            <a:r>
              <a:rPr sz="3200" b="1" spc="-12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Татьяна Михайловна </a:t>
            </a:r>
            <a:r>
              <a:rPr sz="3200" b="1" spc="-10" dirty="0" err="1">
                <a:solidFill>
                  <a:srgbClr val="008000"/>
                </a:solidFill>
                <a:latin typeface="Times New Roman"/>
                <a:cs typeface="Times New Roman"/>
              </a:rPr>
              <a:t>воспитатель</a:t>
            </a:r>
            <a:r>
              <a:rPr sz="32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ru-RU" sz="3200" b="1" spc="-10" dirty="0" smtClean="0">
                <a:solidFill>
                  <a:srgbClr val="008000"/>
                </a:solidFill>
                <a:latin typeface="Times New Roman"/>
                <a:cs typeface="Times New Roman"/>
              </a:rPr>
              <a:t>высшей </a:t>
            </a:r>
            <a:r>
              <a:rPr sz="3200" b="1" spc="-1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квалификационной</a:t>
            </a:r>
            <a:r>
              <a:rPr sz="3200" b="1" spc="-1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категории</a:t>
            </a:r>
            <a:endParaRPr sz="3200" dirty="0">
              <a:latin typeface="Times New Roman"/>
              <a:cs typeface="Times New Roman"/>
            </a:endParaRPr>
          </a:p>
          <a:p>
            <a:pPr marL="4039235" marR="5080" algn="ctr">
              <a:lnSpc>
                <a:spcPct val="100000"/>
              </a:lnSpc>
              <a:spcBef>
                <a:spcPts val="10"/>
              </a:spcBef>
            </a:pPr>
            <a:r>
              <a:rPr sz="3200" b="1" spc="-30" dirty="0">
                <a:solidFill>
                  <a:srgbClr val="008000"/>
                </a:solidFill>
                <a:latin typeface="Times New Roman"/>
                <a:cs typeface="Times New Roman"/>
              </a:rPr>
              <a:t>МБДОУ</a:t>
            </a:r>
            <a:r>
              <a:rPr sz="3200" b="1" spc="-5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8000"/>
                </a:solidFill>
                <a:latin typeface="Times New Roman"/>
                <a:cs typeface="Times New Roman"/>
              </a:rPr>
              <a:t>Детский</a:t>
            </a:r>
            <a:r>
              <a:rPr sz="3200" b="1" spc="-25" dirty="0">
                <a:solidFill>
                  <a:srgbClr val="008000"/>
                </a:solidFill>
                <a:latin typeface="Times New Roman"/>
                <a:cs typeface="Times New Roman"/>
              </a:rPr>
              <a:t> сад </a:t>
            </a:r>
            <a:r>
              <a:rPr sz="3200" b="1" dirty="0">
                <a:solidFill>
                  <a:srgbClr val="008000"/>
                </a:solidFill>
                <a:latin typeface="Times New Roman"/>
                <a:cs typeface="Times New Roman"/>
              </a:rPr>
              <a:t>N10 </a:t>
            </a:r>
            <a:r>
              <a:rPr sz="3200" b="1" spc="-180" dirty="0">
                <a:solidFill>
                  <a:srgbClr val="008000"/>
                </a:solidFill>
                <a:latin typeface="Times New Roman"/>
                <a:cs typeface="Times New Roman"/>
              </a:rPr>
              <a:t>г.</a:t>
            </a:r>
            <a:r>
              <a:rPr sz="3200" b="1" spc="-1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Сасово</a:t>
            </a:r>
            <a:endParaRPr sz="3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3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200" b="1" i="1" dirty="0">
                <a:solidFill>
                  <a:srgbClr val="006600"/>
                </a:solidFill>
                <a:latin typeface="Times New Roman"/>
                <a:cs typeface="Times New Roman"/>
              </a:rPr>
              <a:t>Стаж</a:t>
            </a:r>
            <a:r>
              <a:rPr sz="3200" b="1" i="1" spc="-3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b="1" i="1" spc="-10" dirty="0">
                <a:solidFill>
                  <a:srgbClr val="006600"/>
                </a:solidFill>
                <a:latin typeface="Times New Roman"/>
                <a:cs typeface="Times New Roman"/>
              </a:rPr>
              <a:t>педагогической</a:t>
            </a:r>
            <a:r>
              <a:rPr sz="3200" b="1" i="1" spc="-2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b="1" i="1" dirty="0">
                <a:solidFill>
                  <a:srgbClr val="006600"/>
                </a:solidFill>
                <a:latin typeface="Times New Roman"/>
                <a:cs typeface="Times New Roman"/>
              </a:rPr>
              <a:t>работы:</a:t>
            </a:r>
            <a:r>
              <a:rPr sz="3200" b="1" i="1" spc="-3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lang="ru-RU" sz="3200" b="1" i="1" dirty="0" smtClean="0">
                <a:solidFill>
                  <a:srgbClr val="006600"/>
                </a:solidFill>
                <a:latin typeface="Times New Roman"/>
                <a:cs typeface="Times New Roman"/>
              </a:rPr>
              <a:t>13</a:t>
            </a:r>
            <a:r>
              <a:rPr sz="3200" b="1" i="1" spc="-30" dirty="0" smtClean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b="1" i="1" spc="-25" dirty="0">
                <a:solidFill>
                  <a:srgbClr val="006600"/>
                </a:solidFill>
                <a:latin typeface="Times New Roman"/>
                <a:cs typeface="Times New Roman"/>
              </a:rPr>
              <a:t>лет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6839"/>
            <a:ext cx="9144000" cy="6697980"/>
            <a:chOff x="0" y="116839"/>
            <a:chExt cx="9144000" cy="6697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5459" y="116839"/>
              <a:ext cx="4828539" cy="36448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428999"/>
              <a:ext cx="4511040" cy="33858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60" y="233679"/>
              <a:ext cx="4178300" cy="338327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723384" y="4091304"/>
            <a:ext cx="446722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001F5F"/>
                </a:solidFill>
                <a:latin typeface="Times New Roman"/>
                <a:cs typeface="Times New Roman"/>
              </a:rPr>
              <a:t>«Наши</a:t>
            </a:r>
            <a:r>
              <a:rPr sz="4400" b="1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4400" b="1" dirty="0">
                <a:solidFill>
                  <a:srgbClr val="001F5F"/>
                </a:solidFill>
                <a:latin typeface="Times New Roman"/>
                <a:cs typeface="Times New Roman"/>
              </a:rPr>
              <a:t>друзья</a:t>
            </a:r>
            <a:r>
              <a:rPr sz="44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4400" b="1" spc="-50" dirty="0">
                <a:solidFill>
                  <a:srgbClr val="001F5F"/>
                </a:solidFill>
                <a:latin typeface="Times New Roman"/>
                <a:cs typeface="Times New Roman"/>
              </a:rPr>
              <a:t>– </a:t>
            </a:r>
            <a:r>
              <a:rPr sz="4400" b="1" dirty="0">
                <a:solidFill>
                  <a:srgbClr val="001F5F"/>
                </a:solidFill>
                <a:latin typeface="Times New Roman"/>
                <a:cs typeface="Times New Roman"/>
              </a:rPr>
              <a:t>дорожные</a:t>
            </a:r>
            <a:r>
              <a:rPr sz="4400" b="1" spc="-1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4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знаки»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679" y="259079"/>
            <a:ext cx="8808720" cy="6456680"/>
            <a:chOff x="106679" y="259079"/>
            <a:chExt cx="8808720" cy="6456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6579" y="259079"/>
              <a:ext cx="4528820" cy="39649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79" y="3497579"/>
              <a:ext cx="4284980" cy="32181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5089" y="1217929"/>
            <a:ext cx="43846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01F5F"/>
                </a:solidFill>
              </a:rPr>
              <a:t>«В</a:t>
            </a:r>
            <a:r>
              <a:rPr sz="3200" spc="5" dirty="0">
                <a:solidFill>
                  <a:srgbClr val="001F5F"/>
                </a:solidFill>
              </a:rPr>
              <a:t> </a:t>
            </a:r>
            <a:r>
              <a:rPr sz="3200" dirty="0">
                <a:solidFill>
                  <a:srgbClr val="001F5F"/>
                </a:solidFill>
              </a:rPr>
              <a:t>стране</a:t>
            </a:r>
            <a:r>
              <a:rPr sz="3200" spc="20" dirty="0">
                <a:solidFill>
                  <a:srgbClr val="001F5F"/>
                </a:solidFill>
              </a:rPr>
              <a:t> </a:t>
            </a:r>
            <a:r>
              <a:rPr sz="3200" spc="-10" dirty="0">
                <a:solidFill>
                  <a:srgbClr val="001F5F"/>
                </a:solidFill>
              </a:rPr>
              <a:t>Светофория»</a:t>
            </a:r>
            <a:endParaRPr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355" y="205741"/>
            <a:ext cx="3812540" cy="28625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" y="3093720"/>
            <a:ext cx="4620259" cy="33832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6459" y="3123176"/>
            <a:ext cx="4295141" cy="33792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985895" y="910901"/>
            <a:ext cx="432689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512445" algn="l"/>
                <a:tab pos="1920239" algn="l"/>
                <a:tab pos="2072639" algn="l"/>
                <a:tab pos="3480435" algn="l"/>
              </a:tabLst>
            </a:pPr>
            <a:r>
              <a:rPr lang="ru-RU" sz="2800" b="1" spc="-10" dirty="0" err="1">
                <a:solidFill>
                  <a:srgbClr val="006600"/>
                </a:solidFill>
                <a:latin typeface="Times New Roman"/>
                <a:cs typeface="Times New Roman"/>
              </a:rPr>
              <a:t>Э</a:t>
            </a:r>
            <a:r>
              <a:rPr sz="2800" b="1" spc="-10" dirty="0" err="1" smtClean="0">
                <a:solidFill>
                  <a:srgbClr val="006600"/>
                </a:solidFill>
                <a:latin typeface="Times New Roman"/>
                <a:cs typeface="Times New Roman"/>
              </a:rPr>
              <a:t>кспериментировани</a:t>
            </a:r>
            <a:r>
              <a:rPr lang="ru-RU" sz="2800" b="1" spc="-10" dirty="0" smtClean="0">
                <a:solidFill>
                  <a:srgbClr val="006600"/>
                </a:solidFill>
                <a:latin typeface="Times New Roman"/>
                <a:cs typeface="Times New Roman"/>
              </a:rPr>
              <a:t>е</a:t>
            </a:r>
            <a:r>
              <a:rPr sz="2800" b="1" spc="-10" dirty="0" smtClean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006600"/>
                </a:solidFill>
                <a:latin typeface="Times New Roman"/>
                <a:cs typeface="Times New Roman"/>
              </a:rPr>
              <a:t>в</a:t>
            </a:r>
            <a:r>
              <a:rPr sz="2800" b="1" dirty="0">
                <a:solidFill>
                  <a:srgbClr val="006600"/>
                </a:solidFill>
                <a:latin typeface="Times New Roman"/>
                <a:cs typeface="Times New Roman"/>
              </a:rPr>
              <a:t>	</a:t>
            </a:r>
            <a:r>
              <a:rPr sz="2800" b="1" spc="-10" dirty="0">
                <a:solidFill>
                  <a:srgbClr val="006600"/>
                </a:solidFill>
                <a:latin typeface="Times New Roman"/>
                <a:cs typeface="Times New Roman"/>
              </a:rPr>
              <a:t>средней</a:t>
            </a:r>
            <a:r>
              <a:rPr sz="2800" b="1" dirty="0">
                <a:solidFill>
                  <a:srgbClr val="006600"/>
                </a:solidFill>
                <a:latin typeface="Times New Roman"/>
                <a:cs typeface="Times New Roman"/>
              </a:rPr>
              <a:t>		</a:t>
            </a:r>
            <a:r>
              <a:rPr sz="2800" b="1" spc="-10" dirty="0">
                <a:solidFill>
                  <a:srgbClr val="006600"/>
                </a:solidFill>
                <a:latin typeface="Times New Roman"/>
                <a:cs typeface="Times New Roman"/>
              </a:rPr>
              <a:t>группе</a:t>
            </a:r>
            <a:r>
              <a:rPr sz="2800" b="1" dirty="0">
                <a:solidFill>
                  <a:srgbClr val="006600"/>
                </a:solidFill>
                <a:latin typeface="Times New Roman"/>
                <a:cs typeface="Times New Roman"/>
              </a:rPr>
              <a:t>	</a:t>
            </a:r>
            <a:r>
              <a:rPr sz="2800" b="1" spc="-25" dirty="0">
                <a:solidFill>
                  <a:srgbClr val="006600"/>
                </a:solidFill>
                <a:latin typeface="Times New Roman"/>
                <a:cs typeface="Times New Roman"/>
              </a:rPr>
              <a:t>на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12865" y="1801240"/>
            <a:ext cx="189992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200">
              <a:lnSpc>
                <a:spcPct val="100000"/>
              </a:lnSpc>
              <a:spcBef>
                <a:spcPts val="100"/>
              </a:spcBef>
              <a:tabLst>
                <a:tab pos="1681480" algn="l"/>
              </a:tabLst>
            </a:pPr>
            <a:r>
              <a:rPr sz="2800" b="1" spc="-10" dirty="0">
                <a:solidFill>
                  <a:srgbClr val="006600"/>
                </a:solidFill>
                <a:latin typeface="Times New Roman"/>
                <a:cs typeface="Times New Roman"/>
              </a:rPr>
              <a:t>«Свойства, бумаги</a:t>
            </a:r>
            <a:r>
              <a:rPr sz="2800" b="1" dirty="0">
                <a:solidFill>
                  <a:srgbClr val="006600"/>
                </a:solidFill>
                <a:latin typeface="Times New Roman"/>
                <a:cs typeface="Times New Roman"/>
              </a:rPr>
              <a:t>	</a:t>
            </a:r>
            <a:r>
              <a:rPr sz="2800" b="1" spc="-50" dirty="0">
                <a:solidFill>
                  <a:srgbClr val="006600"/>
                </a:solidFill>
                <a:latin typeface="Times New Roman"/>
                <a:cs typeface="Times New Roman"/>
              </a:rPr>
              <a:t>и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36109" y="1801240"/>
            <a:ext cx="145288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0" dirty="0">
                <a:solidFill>
                  <a:srgbClr val="006600"/>
                </a:solidFill>
                <a:latin typeface="Times New Roman"/>
                <a:cs typeface="Times New Roman"/>
              </a:rPr>
              <a:t>тему</a:t>
            </a:r>
            <a:endParaRPr sz="28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800" b="1" spc="-30" dirty="0">
                <a:solidFill>
                  <a:srgbClr val="006600"/>
                </a:solidFill>
                <a:latin typeface="Times New Roman"/>
                <a:cs typeface="Times New Roman"/>
              </a:rPr>
              <a:t>качества </a:t>
            </a:r>
            <a:r>
              <a:rPr sz="2800" b="1" spc="-10" dirty="0">
                <a:solidFill>
                  <a:srgbClr val="006600"/>
                </a:solidFill>
                <a:latin typeface="Times New Roman"/>
                <a:cs typeface="Times New Roman"/>
              </a:rPr>
              <a:t>ткани»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60" y="0"/>
            <a:ext cx="9133840" cy="6565900"/>
            <a:chOff x="10160" y="0"/>
            <a:chExt cx="9133840" cy="6565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33139" y="0"/>
              <a:ext cx="5610859" cy="42214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60" y="3469640"/>
              <a:ext cx="4127500" cy="30962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79" y="292100"/>
              <a:ext cx="3985260" cy="298957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310126" y="4171950"/>
            <a:ext cx="3616325" cy="1369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780" algn="ctr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Агитбригада</a:t>
            </a:r>
            <a:endParaRPr sz="3200">
              <a:latin typeface="Times New Roman"/>
              <a:cs typeface="Times New Roman"/>
            </a:endParaRPr>
          </a:p>
          <a:p>
            <a:pPr marL="82550" algn="ctr">
              <a:lnSpc>
                <a:spcPct val="100000"/>
              </a:lnSpc>
            </a:pPr>
            <a:r>
              <a:rPr sz="32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«Светофорчик»</a:t>
            </a:r>
            <a:endParaRPr sz="3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4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Подготовительная</a:t>
            </a:r>
            <a:r>
              <a:rPr sz="2400" b="1" spc="-13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группа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607560" cy="34569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7559" y="0"/>
              <a:ext cx="4536439" cy="34010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19" y="3456938"/>
              <a:ext cx="4584700" cy="340105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851019" y="3882326"/>
            <a:ext cx="321310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5819" marR="5080" indent="-833755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«Красный,</a:t>
            </a:r>
            <a:r>
              <a:rPr sz="2800" b="1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желтый, зеленый»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259" y="116839"/>
            <a:ext cx="8887460" cy="6741159"/>
            <a:chOff x="48259" y="116839"/>
            <a:chExt cx="8887460" cy="67411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259" y="3060699"/>
              <a:ext cx="5346700" cy="37973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6539" y="116839"/>
              <a:ext cx="4869179" cy="343407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3559" y="1007490"/>
            <a:ext cx="33020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8519" marR="5080" indent="-845819">
              <a:lnSpc>
                <a:spcPct val="100000"/>
              </a:lnSpc>
              <a:spcBef>
                <a:spcPts val="100"/>
              </a:spcBef>
            </a:pPr>
            <a:r>
              <a:rPr spc="-40" dirty="0">
                <a:solidFill>
                  <a:srgbClr val="001F5F"/>
                </a:solidFill>
              </a:rPr>
              <a:t>«Улицы</a:t>
            </a:r>
            <a:r>
              <a:rPr spc="-175" dirty="0">
                <a:solidFill>
                  <a:srgbClr val="001F5F"/>
                </a:solidFill>
              </a:rPr>
              <a:t> </a:t>
            </a:r>
            <a:r>
              <a:rPr spc="-25" dirty="0">
                <a:solidFill>
                  <a:srgbClr val="001F5F"/>
                </a:solidFill>
              </a:rPr>
              <a:t>нашего </a:t>
            </a:r>
            <a:r>
              <a:rPr spc="-10" dirty="0">
                <a:solidFill>
                  <a:srgbClr val="001F5F"/>
                </a:solidFill>
              </a:rPr>
              <a:t>города»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40" y="850900"/>
            <a:ext cx="3462020" cy="25958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6059" y="3522979"/>
            <a:ext cx="4048760" cy="303783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711700" y="170179"/>
            <a:ext cx="4432300" cy="6558280"/>
            <a:chOff x="4711700" y="170179"/>
            <a:chExt cx="4432300" cy="655828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7100" y="170179"/>
              <a:ext cx="4406900" cy="3327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1700" y="3469639"/>
              <a:ext cx="4345940" cy="325882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98194" y="353948"/>
            <a:ext cx="27508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87425" algn="l"/>
              </a:tabLst>
            </a:pPr>
            <a:r>
              <a:rPr sz="2800" spc="-20" dirty="0">
                <a:solidFill>
                  <a:srgbClr val="006FC0"/>
                </a:solidFill>
              </a:rPr>
              <a:t>День</a:t>
            </a:r>
            <a:r>
              <a:rPr sz="2800" dirty="0">
                <a:solidFill>
                  <a:srgbClr val="006FC0"/>
                </a:solidFill>
              </a:rPr>
              <a:t>	</a:t>
            </a:r>
            <a:r>
              <a:rPr sz="2800" spc="-10" dirty="0">
                <a:solidFill>
                  <a:srgbClr val="006FC0"/>
                </a:solidFill>
              </a:rPr>
              <a:t>Светофора</a:t>
            </a:r>
            <a:endParaRPr sz="2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037320" cy="6858000"/>
            <a:chOff x="0" y="0"/>
            <a:chExt cx="90373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246119"/>
              <a:ext cx="4861560" cy="36118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2039" y="259079"/>
              <a:ext cx="4145279" cy="31089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739640" cy="31775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710429" y="3882453"/>
            <a:ext cx="432117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Мини-музей</a:t>
            </a:r>
            <a:endParaRPr sz="32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32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«ГОРОД,</a:t>
            </a:r>
            <a:r>
              <a:rPr sz="3200" b="1" spc="-7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3200" b="1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КОТОРОМ 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Я</a:t>
            </a:r>
            <a:r>
              <a:rPr sz="320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ЖИВУ!»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80" y="0"/>
            <a:ext cx="9138920" cy="6837680"/>
            <a:chOff x="5080" y="0"/>
            <a:chExt cx="9138920" cy="6837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80" y="3139438"/>
              <a:ext cx="5217160" cy="36982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4179" y="0"/>
              <a:ext cx="4909820" cy="3683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9565" y="783590"/>
            <a:ext cx="4178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1F5F"/>
                </a:solidFill>
              </a:rPr>
              <a:t>«Музей</a:t>
            </a:r>
            <a:r>
              <a:rPr spc="-35" dirty="0">
                <a:solidFill>
                  <a:srgbClr val="001F5F"/>
                </a:solidFill>
              </a:rPr>
              <a:t> </a:t>
            </a:r>
            <a:r>
              <a:rPr dirty="0">
                <a:solidFill>
                  <a:srgbClr val="001F5F"/>
                </a:solidFill>
              </a:rPr>
              <a:t>в</a:t>
            </a:r>
            <a:r>
              <a:rPr spc="-5" dirty="0">
                <a:solidFill>
                  <a:srgbClr val="001F5F"/>
                </a:solidFill>
              </a:rPr>
              <a:t> </a:t>
            </a:r>
            <a:r>
              <a:rPr spc="-10" dirty="0">
                <a:solidFill>
                  <a:srgbClr val="001F5F"/>
                </a:solidFill>
              </a:rPr>
              <a:t>чемодане»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700" y="0"/>
            <a:ext cx="2717800" cy="358902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52780" y="0"/>
            <a:ext cx="8321040" cy="6771640"/>
            <a:chOff x="652780" y="0"/>
            <a:chExt cx="8321040" cy="67716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8780" y="0"/>
              <a:ext cx="4765039" cy="356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780" y="3530600"/>
              <a:ext cx="3556000" cy="324104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86884" y="4045204"/>
            <a:ext cx="37750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08000"/>
                </a:solidFill>
              </a:rPr>
              <a:t>«День</a:t>
            </a:r>
            <a:r>
              <a:rPr sz="4400" spc="35" dirty="0">
                <a:solidFill>
                  <a:srgbClr val="008000"/>
                </a:solidFill>
              </a:rPr>
              <a:t> </a:t>
            </a:r>
            <a:r>
              <a:rPr sz="4400" spc="-10" dirty="0">
                <a:solidFill>
                  <a:srgbClr val="008000"/>
                </a:solidFill>
              </a:rPr>
              <a:t>знаний»</a:t>
            </a:r>
            <a:endParaRPr sz="4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9160" y="548640"/>
            <a:ext cx="4391660" cy="718820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5080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40"/>
              </a:spcBef>
            </a:pPr>
            <a:r>
              <a:rPr sz="4400" dirty="0">
                <a:solidFill>
                  <a:srgbClr val="00FF00"/>
                </a:solidFill>
              </a:rPr>
              <a:t>Общие</a:t>
            </a:r>
            <a:r>
              <a:rPr sz="4400" spc="-15" dirty="0">
                <a:solidFill>
                  <a:srgbClr val="00FF00"/>
                </a:solidFill>
              </a:rPr>
              <a:t> </a:t>
            </a:r>
            <a:r>
              <a:rPr sz="4400" spc="-10" dirty="0">
                <a:solidFill>
                  <a:srgbClr val="00FF00"/>
                </a:solidFill>
              </a:rPr>
              <a:t>сведения</a:t>
            </a:r>
            <a:endParaRPr sz="44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55"/>
              </a:spcBef>
            </a:pPr>
            <a:r>
              <a:rPr dirty="0"/>
              <a:t>Дата</a:t>
            </a:r>
            <a:r>
              <a:rPr spc="-50" dirty="0"/>
              <a:t> </a:t>
            </a:r>
            <a:r>
              <a:rPr dirty="0"/>
              <a:t>рождения:</a:t>
            </a:r>
            <a:r>
              <a:rPr spc="-20" dirty="0"/>
              <a:t> </a:t>
            </a:r>
            <a:r>
              <a:rPr u="none" dirty="0"/>
              <a:t>03.10.1978</a:t>
            </a:r>
            <a:r>
              <a:rPr u="none" spc="-45" dirty="0"/>
              <a:t> </a:t>
            </a:r>
            <a:r>
              <a:rPr u="none" spc="-25" dirty="0"/>
              <a:t>год</a:t>
            </a:r>
          </a:p>
          <a:p>
            <a:pPr algn="ctr">
              <a:lnSpc>
                <a:spcPct val="100000"/>
              </a:lnSpc>
              <a:spcBef>
                <a:spcPts val="1585"/>
              </a:spcBef>
            </a:pPr>
            <a:r>
              <a:rPr sz="2800" spc="-10" dirty="0"/>
              <a:t>Образование:</a:t>
            </a:r>
            <a:r>
              <a:rPr sz="2800" u="none" spc="-145" dirty="0"/>
              <a:t> </a:t>
            </a:r>
            <a:r>
              <a:rPr u="none" dirty="0"/>
              <a:t>среднее</a:t>
            </a:r>
            <a:r>
              <a:rPr u="none" spc="-5" dirty="0"/>
              <a:t> </a:t>
            </a:r>
            <a:r>
              <a:rPr u="none" spc="-10" dirty="0"/>
              <a:t>профессиональное</a:t>
            </a:r>
            <a:endParaRPr sz="2800" dirty="0"/>
          </a:p>
          <a:p>
            <a:pPr marL="12700" marR="5080" indent="2540" algn="ctr">
              <a:lnSpc>
                <a:spcPct val="148700"/>
              </a:lnSpc>
              <a:spcBef>
                <a:spcPts val="45"/>
              </a:spcBef>
            </a:pPr>
            <a:r>
              <a:rPr sz="2800" dirty="0"/>
              <a:t>Место</a:t>
            </a:r>
            <a:r>
              <a:rPr sz="2800" spc="-105" dirty="0"/>
              <a:t> </a:t>
            </a:r>
            <a:r>
              <a:rPr sz="2800" dirty="0"/>
              <a:t>учебы:</a:t>
            </a:r>
            <a:r>
              <a:rPr sz="2800" spc="-85" dirty="0"/>
              <a:t> </a:t>
            </a:r>
            <a:r>
              <a:rPr u="none" dirty="0"/>
              <a:t>Рязанский</a:t>
            </a:r>
            <a:r>
              <a:rPr u="none" spc="-40" dirty="0"/>
              <a:t> </a:t>
            </a:r>
            <a:r>
              <a:rPr u="none" dirty="0"/>
              <a:t>педагогический</a:t>
            </a:r>
            <a:r>
              <a:rPr u="none" spc="-15" dirty="0"/>
              <a:t> </a:t>
            </a:r>
            <a:r>
              <a:rPr u="none" spc="-25" dirty="0"/>
              <a:t>колледж </a:t>
            </a:r>
            <a:r>
              <a:rPr sz="2800" dirty="0"/>
              <a:t>Специальность:</a:t>
            </a:r>
            <a:r>
              <a:rPr sz="2800" u="none" spc="-180" dirty="0"/>
              <a:t> </a:t>
            </a:r>
            <a:r>
              <a:rPr u="none" dirty="0"/>
              <a:t>воспитатель</a:t>
            </a:r>
            <a:r>
              <a:rPr u="none" spc="-25" dirty="0"/>
              <a:t> </a:t>
            </a:r>
            <a:r>
              <a:rPr u="none" dirty="0"/>
              <a:t>детей</a:t>
            </a:r>
            <a:r>
              <a:rPr u="none" spc="-45" dirty="0"/>
              <a:t> </a:t>
            </a:r>
            <a:r>
              <a:rPr u="none" spc="-10" dirty="0"/>
              <a:t>дошкольного </a:t>
            </a:r>
            <a:r>
              <a:rPr u="none" dirty="0"/>
              <a:t>возраста,</a:t>
            </a:r>
            <a:r>
              <a:rPr u="none" spc="-65" dirty="0"/>
              <a:t> </a:t>
            </a:r>
            <a:r>
              <a:rPr u="none" dirty="0"/>
              <a:t>воспитатель</a:t>
            </a:r>
            <a:r>
              <a:rPr u="none" spc="-40" dirty="0"/>
              <a:t> </a:t>
            </a:r>
            <a:r>
              <a:rPr u="none" dirty="0"/>
              <a:t>дошкольных</a:t>
            </a:r>
            <a:r>
              <a:rPr u="none" spc="-30" dirty="0"/>
              <a:t> </a:t>
            </a:r>
            <a:r>
              <a:rPr u="none" dirty="0"/>
              <a:t>учреждений</a:t>
            </a:r>
            <a:r>
              <a:rPr u="none" spc="-35" dirty="0"/>
              <a:t> </a:t>
            </a:r>
            <a:r>
              <a:rPr u="none" spc="-25" dirty="0"/>
              <a:t>для </a:t>
            </a:r>
            <a:r>
              <a:rPr u="none" dirty="0"/>
              <a:t>детей</a:t>
            </a:r>
            <a:r>
              <a:rPr u="none" spc="-80" dirty="0"/>
              <a:t> </a:t>
            </a:r>
            <a:r>
              <a:rPr u="none" dirty="0"/>
              <a:t>с</a:t>
            </a:r>
            <a:r>
              <a:rPr u="none" spc="-85" dirty="0"/>
              <a:t> </a:t>
            </a:r>
            <a:r>
              <a:rPr u="none" dirty="0"/>
              <a:t>недостатками</a:t>
            </a:r>
            <a:r>
              <a:rPr u="none" spc="-60" dirty="0"/>
              <a:t> </a:t>
            </a:r>
            <a:r>
              <a:rPr u="none" dirty="0"/>
              <a:t>речевого</a:t>
            </a:r>
            <a:r>
              <a:rPr u="none" spc="-60" dirty="0"/>
              <a:t> </a:t>
            </a:r>
            <a:r>
              <a:rPr u="none" spc="-10" dirty="0"/>
              <a:t>развития</a:t>
            </a:r>
            <a:endParaRPr sz="2800" dirty="0"/>
          </a:p>
          <a:p>
            <a:pPr algn="ctr">
              <a:lnSpc>
                <a:spcPct val="100000"/>
              </a:lnSpc>
              <a:spcBef>
                <a:spcPts val="1580"/>
              </a:spcBef>
            </a:pPr>
            <a:r>
              <a:rPr sz="2800" spc="-10" dirty="0"/>
              <a:t>Категория:</a:t>
            </a:r>
            <a:r>
              <a:rPr sz="2800" u="none" spc="-100" dirty="0"/>
              <a:t> </a:t>
            </a:r>
            <a:r>
              <a:rPr lang="ru-RU" u="none" dirty="0" smtClean="0"/>
              <a:t>высшая</a:t>
            </a:r>
            <a:r>
              <a:rPr u="none" spc="-55" dirty="0" smtClean="0"/>
              <a:t> </a:t>
            </a:r>
            <a:r>
              <a:rPr u="none" spc="-10" dirty="0"/>
              <a:t>квалификационная</a:t>
            </a:r>
            <a:endParaRPr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980" y="3710938"/>
            <a:ext cx="4318000" cy="31394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5959" y="0"/>
            <a:ext cx="4638040" cy="34518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394200" cy="35382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662804" y="3553205"/>
            <a:ext cx="3824604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Развивающая предметно- пространственная среда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1520" y="0"/>
            <a:ext cx="4602480" cy="321564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540" y="0"/>
            <a:ext cx="4899660" cy="6748780"/>
            <a:chOff x="2540" y="0"/>
            <a:chExt cx="4899660" cy="67487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0" y="3355338"/>
              <a:ext cx="4899660" cy="33934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0" y="0"/>
              <a:ext cx="4442460" cy="334772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123434" y="3923728"/>
            <a:ext cx="382651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885" marR="5080" indent="-59182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Лепбук</a:t>
            </a:r>
            <a:r>
              <a:rPr sz="3200" b="1" spc="-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по</a:t>
            </a:r>
            <a:r>
              <a:rPr sz="3200" b="1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пожарной </a:t>
            </a:r>
            <a:r>
              <a:rPr sz="32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безопастности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0" y="3891278"/>
            <a:ext cx="4307840" cy="28854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8920" y="73660"/>
            <a:ext cx="3533140" cy="36093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2440" y="0"/>
            <a:ext cx="4411979" cy="3683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914646" y="3882453"/>
            <a:ext cx="249428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9385" marR="5080" indent="-147320">
              <a:lnSpc>
                <a:spcPct val="100000"/>
              </a:lnSpc>
              <a:spcBef>
                <a:spcPts val="100"/>
              </a:spcBef>
            </a:pPr>
            <a:r>
              <a:rPr sz="3200" b="1" spc="-20" dirty="0">
                <a:solidFill>
                  <a:srgbClr val="006FC0"/>
                </a:solidFill>
                <a:latin typeface="Times New Roman"/>
                <a:cs typeface="Times New Roman"/>
              </a:rPr>
              <a:t>Дыхательная </a:t>
            </a:r>
            <a:r>
              <a:rPr sz="32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гимнастика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4640" y="187960"/>
            <a:ext cx="8526780" cy="6482080"/>
            <a:chOff x="294640" y="187960"/>
            <a:chExt cx="8526780" cy="6482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6099" y="187960"/>
              <a:ext cx="4465320" cy="38176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640" y="2997199"/>
              <a:ext cx="4033520" cy="367284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05864" y="857503"/>
            <a:ext cx="174053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494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3366FF"/>
                </a:solidFill>
              </a:rPr>
              <a:t>Уголок </a:t>
            </a:r>
            <a:r>
              <a:rPr sz="3200" spc="-30" dirty="0">
                <a:solidFill>
                  <a:srgbClr val="3366FF"/>
                </a:solidFill>
              </a:rPr>
              <a:t>Природы</a:t>
            </a:r>
            <a:endParaRPr sz="3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00" y="50800"/>
            <a:ext cx="3820160" cy="28676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6640" y="78739"/>
            <a:ext cx="4053840" cy="30403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195320"/>
            <a:ext cx="4475480" cy="33655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991734" y="3333686"/>
            <a:ext cx="4051300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66FF"/>
                </a:solidFill>
                <a:latin typeface="Times New Roman"/>
                <a:cs typeface="Times New Roman"/>
              </a:rPr>
              <a:t>Наша</a:t>
            </a:r>
            <a:r>
              <a:rPr sz="2400" b="1" spc="-3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3366FF"/>
                </a:solidFill>
                <a:latin typeface="Times New Roman"/>
                <a:cs typeface="Times New Roman"/>
              </a:rPr>
              <a:t>клумба</a:t>
            </a:r>
            <a:r>
              <a:rPr sz="2400" b="1" spc="-2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3366FF"/>
                </a:solidFill>
                <a:latin typeface="Times New Roman"/>
                <a:cs typeface="Times New Roman"/>
              </a:rPr>
              <a:t>-</a:t>
            </a:r>
            <a:r>
              <a:rPr sz="2400" b="1" spc="-15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3366FF"/>
                </a:solidFill>
                <a:latin typeface="Times New Roman"/>
                <a:cs typeface="Times New Roman"/>
              </a:rPr>
              <a:t>загляденье!</a:t>
            </a:r>
            <a:endParaRPr sz="240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3366FF"/>
                </a:solidFill>
                <a:latin typeface="Times New Roman"/>
                <a:cs typeface="Times New Roman"/>
              </a:rPr>
              <a:t>Полюбуйтесь</a:t>
            </a:r>
            <a:r>
              <a:rPr sz="2400" b="1" spc="-75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3366FF"/>
                </a:solidFill>
                <a:latin typeface="Times New Roman"/>
                <a:cs typeface="Times New Roman"/>
              </a:rPr>
              <a:t>на</a:t>
            </a:r>
            <a:r>
              <a:rPr sz="2400" b="1" spc="-8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3366FF"/>
                </a:solidFill>
                <a:latin typeface="Times New Roman"/>
                <a:cs typeface="Times New Roman"/>
              </a:rPr>
              <a:t>неё!</a:t>
            </a:r>
            <a:endParaRPr sz="240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</a:pPr>
            <a:r>
              <a:rPr sz="2400" b="1" dirty="0">
                <a:solidFill>
                  <a:srgbClr val="3366FF"/>
                </a:solidFill>
                <a:latin typeface="Times New Roman"/>
                <a:cs typeface="Times New Roman"/>
              </a:rPr>
              <a:t>Поднимает</a:t>
            </a:r>
            <a:r>
              <a:rPr sz="2400" b="1" spc="-11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3366FF"/>
                </a:solidFill>
                <a:latin typeface="Times New Roman"/>
                <a:cs typeface="Times New Roman"/>
              </a:rPr>
              <a:t>настроенье</a:t>
            </a:r>
            <a:endParaRPr sz="240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</a:pPr>
            <a:r>
              <a:rPr sz="2400" b="1" dirty="0">
                <a:solidFill>
                  <a:srgbClr val="3366FF"/>
                </a:solidFill>
                <a:latin typeface="Times New Roman"/>
                <a:cs typeface="Times New Roman"/>
              </a:rPr>
              <a:t>Всем, кто</a:t>
            </a:r>
            <a:r>
              <a:rPr sz="2400" b="1" spc="-1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3366FF"/>
                </a:solidFill>
                <a:latin typeface="Times New Roman"/>
                <a:cs typeface="Times New Roman"/>
              </a:rPr>
              <a:t>к</a:t>
            </a:r>
            <a:r>
              <a:rPr sz="2400" b="1" spc="-5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3366FF"/>
                </a:solidFill>
                <a:latin typeface="Times New Roman"/>
                <a:cs typeface="Times New Roman"/>
              </a:rPr>
              <a:t>ней</a:t>
            </a:r>
            <a:r>
              <a:rPr sz="2400" b="1" spc="-15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3366FF"/>
                </a:solidFill>
                <a:latin typeface="Times New Roman"/>
                <a:cs typeface="Times New Roman"/>
              </a:rPr>
              <a:t>ни</a:t>
            </a:r>
            <a:r>
              <a:rPr sz="2400" b="1" spc="-5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3366FF"/>
                </a:solidFill>
                <a:latin typeface="Times New Roman"/>
                <a:cs typeface="Times New Roman"/>
              </a:rPr>
              <a:t>подойдёт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1019" y="3573779"/>
            <a:ext cx="3609340" cy="270763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9780" y="619759"/>
            <a:ext cx="3131820" cy="23495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0359" y="477519"/>
            <a:ext cx="4478020" cy="33553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454525" y="4098353"/>
            <a:ext cx="336994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8400" marR="5080" indent="-1156335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006FC0"/>
                </a:solidFill>
                <a:latin typeface="Times New Roman"/>
                <a:cs typeface="Times New Roman"/>
              </a:rPr>
              <a:t>В</a:t>
            </a:r>
            <a:r>
              <a:rPr sz="2800" b="1" spc="-3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6FC0"/>
                </a:solidFill>
                <a:latin typeface="Times New Roman"/>
                <a:cs typeface="Times New Roman"/>
              </a:rPr>
              <a:t>гости</a:t>
            </a:r>
            <a:r>
              <a:rPr sz="2800" b="1" spc="-4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6FC0"/>
                </a:solidFill>
                <a:latin typeface="Times New Roman"/>
                <a:cs typeface="Times New Roman"/>
              </a:rPr>
              <a:t>к</a:t>
            </a:r>
            <a:r>
              <a:rPr sz="2800" b="1" spc="-3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>
                <a:solidFill>
                  <a:srgbClr val="006FC0"/>
                </a:solidFill>
                <a:latin typeface="Times New Roman"/>
                <a:cs typeface="Times New Roman"/>
              </a:rPr>
              <a:t>сказочным </a:t>
            </a:r>
            <a:r>
              <a:rPr sz="28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героям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81940"/>
            <a:ext cx="8912860" cy="3182620"/>
            <a:chOff x="0" y="281940"/>
            <a:chExt cx="8912860" cy="3182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1940"/>
              <a:ext cx="4305300" cy="31826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35780" y="347980"/>
              <a:ext cx="4577080" cy="305308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" y="3520439"/>
            <a:ext cx="4325620" cy="333756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215765" y="3882326"/>
            <a:ext cx="425196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2720" marR="5080" indent="-1430655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3366FF"/>
                </a:solidFill>
                <a:latin typeface="Times New Roman"/>
                <a:cs typeface="Times New Roman"/>
              </a:rPr>
              <a:t>Экскурсия</a:t>
            </a:r>
            <a:r>
              <a:rPr sz="2800" b="1" spc="-105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3366FF"/>
                </a:solidFill>
                <a:latin typeface="Times New Roman"/>
                <a:cs typeface="Times New Roman"/>
              </a:rPr>
              <a:t>к</a:t>
            </a:r>
            <a:r>
              <a:rPr sz="2800" b="1" spc="-55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2800" b="1" spc="-35" dirty="0">
                <a:solidFill>
                  <a:srgbClr val="3366FF"/>
                </a:solidFill>
                <a:latin typeface="Times New Roman"/>
                <a:cs typeface="Times New Roman"/>
              </a:rPr>
              <a:t>пешеходному </a:t>
            </a:r>
            <a:r>
              <a:rPr sz="2800" b="1" spc="-10" dirty="0">
                <a:solidFill>
                  <a:srgbClr val="3366FF"/>
                </a:solidFill>
                <a:latin typeface="Times New Roman"/>
                <a:cs typeface="Times New Roman"/>
              </a:rPr>
              <a:t>переходу.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971280" cy="4980940"/>
            <a:chOff x="0" y="0"/>
            <a:chExt cx="8971280" cy="4980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668520" cy="4800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3519" y="48259"/>
              <a:ext cx="4937760" cy="493268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-17145" y="4806632"/>
            <a:ext cx="37763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Наблюдение</a:t>
            </a:r>
            <a:r>
              <a:rPr sz="2800" b="1" spc="-10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6FC0"/>
                </a:solidFill>
                <a:latin typeface="Times New Roman"/>
                <a:cs typeface="Times New Roman"/>
              </a:rPr>
              <a:t>за</a:t>
            </a:r>
            <a:r>
              <a:rPr sz="2800" b="1" spc="-7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работой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3932" y="5233987"/>
            <a:ext cx="18643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погрузчика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54779" y="4932997"/>
            <a:ext cx="45046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Наблюдение</a:t>
            </a:r>
            <a:r>
              <a:rPr sz="2400"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за</a:t>
            </a:r>
            <a:r>
              <a:rPr sz="2400"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лекарственными</a:t>
            </a:r>
            <a:endParaRPr sz="2400">
              <a:latin typeface="Times New Roman"/>
              <a:cs typeface="Times New Roman"/>
            </a:endParaRPr>
          </a:p>
          <a:p>
            <a:pPr marL="76200" algn="ctr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растениями</a:t>
            </a:r>
            <a:r>
              <a:rPr sz="2400"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«Облепиха»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6839"/>
            <a:ext cx="4358640" cy="295147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779" y="0"/>
            <a:ext cx="4246880" cy="32334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240" y="3429000"/>
            <a:ext cx="4127500" cy="30251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723384" y="4114101"/>
            <a:ext cx="38792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Осень</a:t>
            </a:r>
            <a:r>
              <a:rPr sz="3200" b="1" spc="-2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-</a:t>
            </a:r>
            <a:r>
              <a:rPr sz="3200" b="1" spc="-2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золотая</a:t>
            </a:r>
            <a:r>
              <a:rPr sz="3200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006FC0"/>
                </a:solidFill>
                <a:latin typeface="Times New Roman"/>
                <a:cs typeface="Times New Roman"/>
              </a:rPr>
              <a:t>пора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220" y="116839"/>
            <a:ext cx="2948940" cy="46812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0640" y="5080"/>
            <a:ext cx="3992879" cy="49682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6689" y="4995608"/>
            <a:ext cx="277114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67230" algn="l"/>
              </a:tabLst>
            </a:pPr>
            <a:r>
              <a:rPr sz="2800" b="1" spc="-10" dirty="0">
                <a:solidFill>
                  <a:srgbClr val="3366FF"/>
                </a:solidFill>
                <a:latin typeface="Times New Roman"/>
                <a:cs typeface="Times New Roman"/>
              </a:rPr>
              <a:t>Кормление</a:t>
            </a:r>
            <a:r>
              <a:rPr sz="2800" b="1" dirty="0">
                <a:solidFill>
                  <a:srgbClr val="3366FF"/>
                </a:solidFill>
                <a:latin typeface="Times New Roman"/>
                <a:cs typeface="Times New Roman"/>
              </a:rPr>
              <a:t>	</a:t>
            </a:r>
            <a:r>
              <a:rPr sz="2800" b="1" spc="-20" dirty="0">
                <a:solidFill>
                  <a:srgbClr val="3366FF"/>
                </a:solidFill>
                <a:latin typeface="Times New Roman"/>
                <a:cs typeface="Times New Roman"/>
              </a:rPr>
              <a:t>птиц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31284" y="5107304"/>
            <a:ext cx="37979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3366FF"/>
                </a:solidFill>
                <a:latin typeface="Times New Roman"/>
                <a:cs typeface="Times New Roman"/>
              </a:rPr>
              <a:t>Наблюдение</a:t>
            </a:r>
            <a:r>
              <a:rPr sz="2800" b="1" spc="-10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3366FF"/>
                </a:solidFill>
                <a:latin typeface="Times New Roman"/>
                <a:cs typeface="Times New Roman"/>
              </a:rPr>
              <a:t>за</a:t>
            </a:r>
            <a:r>
              <a:rPr sz="2800" b="1" spc="-5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3366FF"/>
                </a:solidFill>
                <a:latin typeface="Times New Roman"/>
                <a:cs typeface="Times New Roman"/>
              </a:rPr>
              <a:t>шмелем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697357"/>
            <a:ext cx="5532120" cy="41148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200" y="358140"/>
            <a:ext cx="8331200" cy="1325362"/>
          </a:xfrm>
          <a:prstGeom prst="rect">
            <a:avLst/>
          </a:prstGeom>
          <a:noFill/>
          <a:ln w="10159">
            <a:solidFill>
              <a:srgbClr val="F8F8F8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2075" marR="130175">
              <a:lnSpc>
                <a:spcPct val="100000"/>
              </a:lnSpc>
              <a:spcBef>
                <a:spcPts val="254"/>
              </a:spcBef>
            </a:pPr>
            <a:r>
              <a:rPr sz="28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Образование: среднее профессиональное, ОГБОУ СПО «Рязанский педагогический колледж, специальность - дошкольное образование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8179" y="185420"/>
            <a:ext cx="4655820" cy="34137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600" y="3716020"/>
            <a:ext cx="4356100" cy="29057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32740"/>
            <a:ext cx="4356100" cy="29032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57215" y="4026852"/>
            <a:ext cx="22942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Квест</a:t>
            </a:r>
            <a:r>
              <a:rPr sz="3200" b="1" spc="2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FC0"/>
                </a:solidFill>
                <a:latin typeface="Times New Roman"/>
                <a:cs typeface="Times New Roman"/>
              </a:rPr>
              <a:t>- </a:t>
            </a:r>
            <a:r>
              <a:rPr sz="3200" b="1" spc="-20" dirty="0">
                <a:solidFill>
                  <a:srgbClr val="006FC0"/>
                </a:solidFill>
                <a:latin typeface="Times New Roman"/>
                <a:cs typeface="Times New Roman"/>
              </a:rPr>
              <a:t>игра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220" y="3213100"/>
            <a:ext cx="4714240" cy="31445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72720"/>
            <a:ext cx="4351020" cy="28981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220" y="238759"/>
            <a:ext cx="4246880" cy="28321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910835" y="3882326"/>
            <a:ext cx="32988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006FC0"/>
                </a:solidFill>
                <a:latin typeface="Times New Roman"/>
                <a:cs typeface="Times New Roman"/>
              </a:rPr>
              <a:t>Работа</a:t>
            </a:r>
            <a:r>
              <a:rPr sz="2800" b="1" spc="-4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6FC0"/>
                </a:solidFill>
                <a:latin typeface="Times New Roman"/>
                <a:cs typeface="Times New Roman"/>
              </a:rPr>
              <a:t>с</a:t>
            </a:r>
            <a:r>
              <a:rPr sz="2800" b="1" spc="-1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педагогами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403859"/>
            <a:ext cx="3853179" cy="230378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83259" y="477519"/>
            <a:ext cx="7708900" cy="5636260"/>
            <a:chOff x="683259" y="477519"/>
            <a:chExt cx="7708900" cy="56362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259" y="3116580"/>
              <a:ext cx="3997960" cy="2997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1219" y="477519"/>
              <a:ext cx="3710939" cy="27813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939410" y="4123753"/>
            <a:ext cx="38646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366FF"/>
                </a:solidFill>
                <a:latin typeface="Times New Roman"/>
                <a:cs typeface="Times New Roman"/>
              </a:rPr>
              <a:t>Работа</a:t>
            </a:r>
            <a:r>
              <a:rPr sz="3200" b="1" spc="-3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3366FF"/>
                </a:solidFill>
                <a:latin typeface="Times New Roman"/>
                <a:cs typeface="Times New Roman"/>
              </a:rPr>
              <a:t>с</a:t>
            </a:r>
            <a:r>
              <a:rPr sz="3200" b="1" spc="-25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3366FF"/>
                </a:solidFill>
                <a:latin typeface="Times New Roman"/>
                <a:cs typeface="Times New Roman"/>
              </a:rPr>
              <a:t>родителями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774180"/>
            <a:chOff x="0" y="0"/>
            <a:chExt cx="9144000" cy="6774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00879" y="17779"/>
              <a:ext cx="4643119" cy="3383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0" y="3274059"/>
              <a:ext cx="4668520" cy="35001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500880" cy="327406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375909" y="3882326"/>
            <a:ext cx="2516505" cy="1306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4505" marR="160655" indent="-317500">
              <a:lnSpc>
                <a:spcPct val="100000"/>
              </a:lnSpc>
              <a:spcBef>
                <a:spcPts val="100"/>
              </a:spcBef>
            </a:pPr>
            <a:r>
              <a:rPr sz="2800" b="1" spc="-20" dirty="0">
                <a:solidFill>
                  <a:srgbClr val="006FC0"/>
                </a:solidFill>
                <a:latin typeface="Times New Roman"/>
                <a:cs typeface="Times New Roman"/>
              </a:rPr>
              <a:t>Родительское </a:t>
            </a:r>
            <a:r>
              <a:rPr sz="28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собрание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006FC0"/>
                </a:solidFill>
                <a:latin typeface="Times New Roman"/>
                <a:cs typeface="Times New Roman"/>
              </a:rPr>
              <a:t>средняя</a:t>
            </a:r>
            <a:r>
              <a:rPr sz="2800" b="1" spc="-6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группа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339" y="3644900"/>
            <a:ext cx="3995420" cy="2997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188965" y="4295775"/>
            <a:ext cx="18148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3366FF"/>
                </a:solidFill>
                <a:latin typeface="Times New Roman"/>
                <a:cs typeface="Times New Roman"/>
              </a:rPr>
              <a:t>Праздники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639" y="332740"/>
            <a:ext cx="4859020" cy="31470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19700" y="165100"/>
            <a:ext cx="3817620" cy="346456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800" y="1915160"/>
            <a:ext cx="3512820" cy="46863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66540" y="185420"/>
            <a:ext cx="3728719" cy="49733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36109" y="5174615"/>
            <a:ext cx="33902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3366FF"/>
                </a:solidFill>
                <a:latin typeface="Times New Roman"/>
                <a:cs typeface="Times New Roman"/>
              </a:rPr>
              <a:t>Домовенок</a:t>
            </a:r>
            <a:r>
              <a:rPr sz="3600" b="1" spc="-225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3600" b="1" spc="-20" dirty="0">
                <a:solidFill>
                  <a:srgbClr val="3366FF"/>
                </a:solidFill>
                <a:latin typeface="Times New Roman"/>
                <a:cs typeface="Times New Roman"/>
              </a:rPr>
              <a:t>Кузя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6144" y="855090"/>
            <a:ext cx="23310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3366FF"/>
                </a:solidFill>
                <a:latin typeface="Times New Roman"/>
                <a:cs typeface="Times New Roman"/>
              </a:rPr>
              <a:t>Солнышко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139" y="2540"/>
            <a:ext cx="8989060" cy="6807200"/>
            <a:chOff x="104139" y="2540"/>
            <a:chExt cx="8989060" cy="6807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0719" y="2540"/>
              <a:ext cx="4602480" cy="31013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139" y="3002279"/>
              <a:ext cx="5549900" cy="38074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82471" y="1153540"/>
            <a:ext cx="2489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3366FF"/>
                </a:solidFill>
              </a:rPr>
              <a:t>Разбойники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9079"/>
            <a:ext cx="9050020" cy="4757420"/>
            <a:chOff x="0" y="259079"/>
            <a:chExt cx="9050020" cy="4757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33120"/>
              <a:ext cx="3931920" cy="41833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4120" y="259079"/>
              <a:ext cx="5295900" cy="395224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48627" y="4233291"/>
            <a:ext cx="7527290" cy="2091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55110" algn="ctr">
              <a:lnSpc>
                <a:spcPts val="288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Вася,</a:t>
            </a:r>
            <a:endParaRPr sz="2400">
              <a:latin typeface="Times New Roman"/>
              <a:cs typeface="Times New Roman"/>
            </a:endParaRPr>
          </a:p>
          <a:p>
            <a:pPr marL="4055110" algn="ctr">
              <a:lnSpc>
                <a:spcPct val="100000"/>
              </a:lnSpc>
            </a:pP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который</a:t>
            </a:r>
            <a:r>
              <a:rPr sz="2400" b="1" spc="-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1F5F"/>
                </a:solidFill>
                <a:latin typeface="Times New Roman"/>
                <a:cs typeface="Times New Roman"/>
              </a:rPr>
              <a:t>вредил</a:t>
            </a:r>
            <a:r>
              <a:rPr sz="2400"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природе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50">
              <a:latin typeface="Times New Roman"/>
              <a:cs typeface="Times New Roman"/>
            </a:endParaRPr>
          </a:p>
          <a:p>
            <a:pPr marL="723900" marR="4015104" indent="-711835">
              <a:lnSpc>
                <a:spcPct val="100000"/>
              </a:lnSpc>
            </a:pPr>
            <a:r>
              <a:rPr sz="3200" b="1" dirty="0">
                <a:solidFill>
                  <a:srgbClr val="3366FF"/>
                </a:solidFill>
                <a:latin typeface="Times New Roman"/>
                <a:cs typeface="Times New Roman"/>
              </a:rPr>
              <a:t>Карабас</a:t>
            </a:r>
            <a:r>
              <a:rPr sz="3200" b="1" spc="-15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3366FF"/>
                </a:solidFill>
                <a:latin typeface="Times New Roman"/>
                <a:cs typeface="Times New Roman"/>
              </a:rPr>
              <a:t>Барабан</a:t>
            </a:r>
            <a:r>
              <a:rPr sz="3200" b="1" spc="-10" dirty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sz="3200" b="1" spc="-50" dirty="0">
                <a:solidFill>
                  <a:srgbClr val="3366FF"/>
                </a:solidFill>
                <a:latin typeface="Times New Roman"/>
                <a:cs typeface="Times New Roman"/>
              </a:rPr>
              <a:t>и </a:t>
            </a:r>
            <a:r>
              <a:rPr sz="3200" b="1" spc="-10" dirty="0">
                <a:solidFill>
                  <a:srgbClr val="3366FF"/>
                </a:solidFill>
                <a:latin typeface="Times New Roman"/>
                <a:cs typeface="Times New Roman"/>
              </a:rPr>
              <a:t>Дуремар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19" y="3830320"/>
            <a:ext cx="4109720" cy="27432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5400" y="0"/>
            <a:ext cx="8658860" cy="3977640"/>
            <a:chOff x="25400" y="0"/>
            <a:chExt cx="8658860" cy="39776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07179" y="17779"/>
              <a:ext cx="4577080" cy="34340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00" y="0"/>
              <a:ext cx="4086860" cy="39776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07484" y="3882326"/>
            <a:ext cx="386080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Всероссийский</a:t>
            </a:r>
            <a:r>
              <a:rPr sz="2800" b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конкурс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«Маленькая</a:t>
            </a:r>
            <a:r>
              <a:rPr sz="2800" b="1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звездочка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7359" y="1338580"/>
            <a:ext cx="8511540" cy="4665980"/>
            <a:chOff x="467359" y="1338580"/>
            <a:chExt cx="8511540" cy="4665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359" y="1907540"/>
              <a:ext cx="2486660" cy="3530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8939" y="1338580"/>
              <a:ext cx="6029960" cy="466598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35250" y="496506"/>
            <a:ext cx="39973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40" dirty="0">
                <a:solidFill>
                  <a:srgbClr val="3366FF"/>
                </a:solidFill>
              </a:rPr>
              <a:t>Успехи</a:t>
            </a:r>
            <a:r>
              <a:rPr sz="3200" spc="-150" dirty="0">
                <a:solidFill>
                  <a:srgbClr val="3366FF"/>
                </a:solidFill>
              </a:rPr>
              <a:t> </a:t>
            </a:r>
            <a:r>
              <a:rPr sz="3200" spc="-10" dirty="0">
                <a:solidFill>
                  <a:srgbClr val="3366FF"/>
                </a:solidFill>
              </a:rPr>
              <a:t>воспитаников</a:t>
            </a:r>
            <a:endParaRPr sz="3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2710" y="533400"/>
            <a:ext cx="6189979" cy="64261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57199" y="137160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Общество с ограниченной ответственность. «Центр Развития Педагогике»,2022 г. </a:t>
            </a:r>
            <a:r>
              <a:rPr lang="ru-RU" b="1" cap="none" spc="0" dirty="0" smtClean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«Ранняя профориентация детей </a:t>
            </a:r>
            <a:r>
              <a:rPr lang="ru-RU" b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</a:t>
            </a:r>
            <a:r>
              <a:rPr lang="ru-RU" b="1" cap="none" spc="0" dirty="0" smtClean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ошкольного возраста в  условиях реализации ФГОС ДО» 72 часа</a:t>
            </a:r>
            <a:endParaRPr lang="ru-RU" b="1" cap="none" spc="0" dirty="0">
              <a:ln w="0"/>
              <a:solidFill>
                <a:srgbClr val="008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98822" y="1453307"/>
            <a:ext cx="4043524" cy="567135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35960" y="421640"/>
            <a:ext cx="2766060" cy="1153160"/>
            <a:chOff x="3235960" y="421640"/>
            <a:chExt cx="2766060" cy="1153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4240" y="523240"/>
              <a:ext cx="2471419" cy="8051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5960" y="421640"/>
              <a:ext cx="2766060" cy="11531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92500" y="548640"/>
            <a:ext cx="2374900" cy="708660"/>
          </a:xfrm>
          <a:prstGeom prst="rect">
            <a:avLst/>
          </a:prstGeom>
          <a:solidFill>
            <a:srgbClr val="006600"/>
          </a:solidFill>
          <a:ln w="10159">
            <a:solidFill>
              <a:srgbClr val="D4E8EA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25"/>
              </a:spcBef>
            </a:pPr>
            <a:r>
              <a:rPr sz="4000" spc="-10" dirty="0">
                <a:solidFill>
                  <a:srgbClr val="66FF33"/>
                </a:solidFill>
              </a:rPr>
              <a:t>Награды</a:t>
            </a:r>
            <a:endParaRPr sz="40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240" y="378459"/>
            <a:ext cx="2590800" cy="35788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63239" y="1717039"/>
            <a:ext cx="3048000" cy="42468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72859" y="378459"/>
            <a:ext cx="2448560" cy="346202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00" y="2540"/>
            <a:ext cx="2910840" cy="41528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2939" y="2420619"/>
            <a:ext cx="2880360" cy="40563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09359" y="0"/>
            <a:ext cx="2834639" cy="404114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9539" y="2973323"/>
            <a:ext cx="4693427" cy="161979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18251" y="415290"/>
            <a:ext cx="283591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185" algn="ctr">
              <a:lnSpc>
                <a:spcPct val="100000"/>
              </a:lnSpc>
              <a:spcBef>
                <a:spcPts val="100"/>
              </a:spcBef>
            </a:pPr>
            <a:r>
              <a:rPr sz="2800" b="1" i="1" spc="-10" dirty="0">
                <a:solidFill>
                  <a:srgbClr val="0D4213"/>
                </a:solidFill>
                <a:latin typeface="Calibri"/>
                <a:cs typeface="Calibri"/>
              </a:rPr>
              <a:t>Разработана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b="1" i="1" dirty="0">
                <a:solidFill>
                  <a:srgbClr val="0D4213"/>
                </a:solidFill>
                <a:latin typeface="Calibri"/>
                <a:cs typeface="Calibri"/>
              </a:rPr>
              <a:t>система</a:t>
            </a:r>
            <a:r>
              <a:rPr sz="2800" b="1" i="1" spc="-45" dirty="0">
                <a:solidFill>
                  <a:srgbClr val="0D4213"/>
                </a:solidFill>
                <a:latin typeface="Calibri"/>
                <a:cs typeface="Calibri"/>
              </a:rPr>
              <a:t> </a:t>
            </a:r>
            <a:r>
              <a:rPr sz="2800" b="1" i="1" dirty="0">
                <a:solidFill>
                  <a:srgbClr val="0D4213"/>
                </a:solidFill>
                <a:latin typeface="Calibri"/>
                <a:cs typeface="Calibri"/>
              </a:rPr>
              <a:t>по</a:t>
            </a:r>
            <a:r>
              <a:rPr sz="2800" b="1" i="1" spc="-5" dirty="0">
                <a:solidFill>
                  <a:srgbClr val="0D4213"/>
                </a:solidFill>
                <a:latin typeface="Calibri"/>
                <a:cs typeface="Calibri"/>
              </a:rPr>
              <a:t> </a:t>
            </a:r>
            <a:r>
              <a:rPr sz="2800" b="1" i="1" spc="-20" dirty="0">
                <a:solidFill>
                  <a:srgbClr val="0D4213"/>
                </a:solidFill>
                <a:latin typeface="Calibri"/>
                <a:cs typeface="Calibri"/>
              </a:rPr>
              <a:t>теме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«ФОРМИРОВАНИЕ</a:t>
            </a:r>
            <a:r>
              <a:rPr spc="-180" dirty="0"/>
              <a:t> </a:t>
            </a:r>
            <a:r>
              <a:rPr spc="-10" dirty="0"/>
              <a:t>ОСНОВ БЕЗОПАСНОСТИ</a:t>
            </a:r>
          </a:p>
          <a:p>
            <a:pPr marL="40005" marR="27940" algn="ctr">
              <a:lnSpc>
                <a:spcPct val="100000"/>
              </a:lnSpc>
            </a:pPr>
            <a:r>
              <a:rPr dirty="0"/>
              <a:t>ЖИЗНЕДЕЯТЕЛЬНОСТИ</a:t>
            </a:r>
            <a:r>
              <a:rPr spc="-55" dirty="0"/>
              <a:t> </a:t>
            </a:r>
            <a:r>
              <a:rPr spc="-50" dirty="0"/>
              <a:t>У </a:t>
            </a:r>
            <a:r>
              <a:rPr dirty="0"/>
              <a:t>ДЕТЕЙ</a:t>
            </a:r>
            <a:r>
              <a:rPr spc="-10" dirty="0"/>
              <a:t> СТАРШЕГО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2942" y="3842448"/>
            <a:ext cx="65532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5" dirty="0">
                <a:solidFill>
                  <a:srgbClr val="009900"/>
                </a:solidFill>
                <a:latin typeface="Times New Roman"/>
                <a:cs typeface="Times New Roman"/>
              </a:rPr>
              <a:t>ДОШКОЛЬНОГО</a:t>
            </a:r>
            <a:r>
              <a:rPr sz="3600" b="1" spc="-150" dirty="0"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sz="3600" b="1" spc="-90" dirty="0">
                <a:solidFill>
                  <a:srgbClr val="009900"/>
                </a:solidFill>
                <a:latin typeface="Times New Roman"/>
                <a:cs typeface="Times New Roman"/>
              </a:rPr>
              <a:t>ВОЗРАСТА»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692910">
              <a:lnSpc>
                <a:spcPct val="100000"/>
              </a:lnSpc>
              <a:spcBef>
                <a:spcPts val="925"/>
              </a:spcBef>
            </a:pPr>
            <a:r>
              <a:rPr spc="-10" dirty="0"/>
              <a:t>Цель:</a:t>
            </a:r>
          </a:p>
          <a:p>
            <a:pPr marL="756920" marR="5080" indent="-744220">
              <a:lnSpc>
                <a:spcPct val="100000"/>
              </a:lnSpc>
              <a:spcBef>
                <a:spcPts val="925"/>
              </a:spcBef>
            </a:pPr>
            <a:r>
              <a:rPr sz="4000" dirty="0">
                <a:solidFill>
                  <a:srgbClr val="006600"/>
                </a:solidFill>
                <a:latin typeface="Arial"/>
                <a:cs typeface="Arial"/>
              </a:rPr>
              <a:t>Создание</a:t>
            </a:r>
            <a:r>
              <a:rPr sz="4000" spc="-15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006600"/>
                </a:solidFill>
                <a:latin typeface="Arial"/>
                <a:cs typeface="Arial"/>
              </a:rPr>
              <a:t>условий</a:t>
            </a:r>
            <a:r>
              <a:rPr sz="4000" spc="-13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4000" spc="-25" dirty="0">
                <a:solidFill>
                  <a:srgbClr val="006600"/>
                </a:solidFill>
                <a:latin typeface="Arial"/>
                <a:cs typeface="Arial"/>
              </a:rPr>
              <a:t>для </a:t>
            </a:r>
            <a:r>
              <a:rPr sz="4000" dirty="0">
                <a:solidFill>
                  <a:srgbClr val="006600"/>
                </a:solidFill>
                <a:latin typeface="Arial"/>
                <a:cs typeface="Arial"/>
              </a:rPr>
              <a:t>формирования</a:t>
            </a:r>
            <a:r>
              <a:rPr sz="4000" spc="-180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4000" spc="-50" dirty="0">
                <a:solidFill>
                  <a:srgbClr val="006600"/>
                </a:solidFill>
                <a:latin typeface="Arial"/>
                <a:cs typeface="Arial"/>
              </a:rPr>
              <a:t>у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3462" y="2379598"/>
            <a:ext cx="6933565" cy="18522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800"/>
              </a:lnSpc>
              <a:spcBef>
                <a:spcPts val="110"/>
              </a:spcBef>
            </a:pPr>
            <a:r>
              <a:rPr sz="4000" b="1" dirty="0">
                <a:solidFill>
                  <a:srgbClr val="006600"/>
                </a:solidFill>
                <a:latin typeface="Arial"/>
                <a:cs typeface="Arial"/>
              </a:rPr>
              <a:t>дошкольников</a:t>
            </a:r>
            <a:r>
              <a:rPr sz="4000" b="1" spc="-24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4000" b="1" spc="-30" dirty="0">
                <a:solidFill>
                  <a:srgbClr val="006600"/>
                </a:solidFill>
                <a:latin typeface="Arial"/>
                <a:cs typeface="Arial"/>
              </a:rPr>
              <a:t>устойчивых </a:t>
            </a:r>
            <a:r>
              <a:rPr sz="4000" b="1" dirty="0">
                <a:solidFill>
                  <a:srgbClr val="006600"/>
                </a:solidFill>
                <a:latin typeface="Arial"/>
                <a:cs typeface="Arial"/>
              </a:rPr>
              <a:t>навыков</a:t>
            </a:r>
            <a:r>
              <a:rPr sz="4000" b="1" spc="-7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006600"/>
                </a:solidFill>
                <a:latin typeface="Arial"/>
                <a:cs typeface="Arial"/>
              </a:rPr>
              <a:t>безопасного поведения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31284" y="353948"/>
            <a:ext cx="14344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/>
              <a:t>Задачи: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47369" y="1468120"/>
            <a:ext cx="7914640" cy="441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989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17500" algn="l"/>
              </a:tabLst>
            </a:pP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Дать</a:t>
            </a:r>
            <a:r>
              <a:rPr sz="2400" b="1" spc="-5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детям</a:t>
            </a:r>
            <a:r>
              <a:rPr sz="2400" b="1" spc="-3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элементарные</a:t>
            </a:r>
            <a:r>
              <a:rPr sz="2400" b="1" spc="-2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знания</a:t>
            </a:r>
            <a:r>
              <a:rPr sz="2400" b="1" spc="-2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об</a:t>
            </a:r>
            <a:r>
              <a:rPr sz="2400" b="1" spc="-3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общепринятых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человеком</a:t>
            </a:r>
            <a:r>
              <a:rPr sz="2400" b="1" spc="-10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нормах</a:t>
            </a:r>
            <a:r>
              <a:rPr sz="2400" b="1" spc="-114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поведения.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8000"/>
              </a:buClr>
              <a:buFont typeface="Times New Roman"/>
              <a:buAutoNum type="arabicPeriod"/>
            </a:pPr>
            <a:endParaRPr sz="2500">
              <a:latin typeface="Times New Roman"/>
              <a:cs typeface="Times New Roman"/>
            </a:endParaRPr>
          </a:p>
          <a:p>
            <a:pPr marL="317500" indent="-305435">
              <a:lnSpc>
                <a:spcPct val="100000"/>
              </a:lnSpc>
              <a:buAutoNum type="arabicPeriod"/>
              <a:tabLst>
                <a:tab pos="318135" algn="l"/>
              </a:tabLst>
            </a:pPr>
            <a:r>
              <a:rPr sz="24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Научить</a:t>
            </a:r>
            <a:r>
              <a:rPr sz="2400" b="1" spc="-9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детей</a:t>
            </a:r>
            <a:r>
              <a:rPr sz="2400" b="1" spc="-5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адекватно,</a:t>
            </a:r>
            <a:r>
              <a:rPr sz="2400" b="1" spc="-3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осознанно</a:t>
            </a:r>
            <a:r>
              <a:rPr sz="2400" b="1" spc="-3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действовать</a:t>
            </a:r>
            <a:r>
              <a:rPr sz="2400" b="1" spc="-4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в</a:t>
            </a:r>
            <a:r>
              <a:rPr sz="2400" b="1" spc="-4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008000"/>
                </a:solidFill>
                <a:latin typeface="Times New Roman"/>
                <a:cs typeface="Times New Roman"/>
              </a:rPr>
              <a:t>той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или</a:t>
            </a:r>
            <a:r>
              <a:rPr sz="24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иной</a:t>
            </a:r>
            <a:r>
              <a:rPr sz="2400" b="1" spc="-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обстановке.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317500" indent="-304800">
              <a:lnSpc>
                <a:spcPct val="100000"/>
              </a:lnSpc>
              <a:buAutoNum type="arabicPeriod" startAt="3"/>
              <a:tabLst>
                <a:tab pos="317500" algn="l"/>
              </a:tabLst>
            </a:pP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Помочь</a:t>
            </a:r>
            <a:r>
              <a:rPr sz="2400" b="1" spc="-12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овладеть</a:t>
            </a:r>
            <a:r>
              <a:rPr sz="2400" b="1" spc="-11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элементарными</a:t>
            </a:r>
            <a:r>
              <a:rPr sz="2400" b="1" spc="-7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навыками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поведения</a:t>
            </a:r>
            <a:r>
              <a:rPr sz="2400" b="1" spc="-4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дома,</a:t>
            </a:r>
            <a:r>
              <a:rPr sz="2400" b="1" spc="-5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на</a:t>
            </a:r>
            <a:r>
              <a:rPr sz="2400" b="1" spc="-6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улице,</a:t>
            </a:r>
            <a:r>
              <a:rPr sz="2400" b="1" spc="-4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в</a:t>
            </a:r>
            <a:r>
              <a:rPr sz="2400" b="1" spc="-5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парке,</a:t>
            </a:r>
            <a:r>
              <a:rPr sz="2400" b="1" spc="-6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в</a:t>
            </a:r>
            <a:r>
              <a:rPr sz="2400" b="1" spc="-4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транспорте.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851535">
              <a:lnSpc>
                <a:spcPct val="100000"/>
              </a:lnSpc>
              <a:buAutoNum type="arabicPeriod" startAt="4"/>
              <a:tabLst>
                <a:tab pos="317500" algn="l"/>
              </a:tabLst>
            </a:pP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Развивать</a:t>
            </a:r>
            <a:r>
              <a:rPr sz="2400" b="1" spc="-8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у</a:t>
            </a:r>
            <a:r>
              <a:rPr sz="2400" b="1" spc="-9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дошкольников</a:t>
            </a:r>
            <a:r>
              <a:rPr sz="2400" b="1" spc="-2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самостоятельность</a:t>
            </a:r>
            <a:r>
              <a:rPr sz="2400" b="1" spc="-4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spc="-50" dirty="0">
                <a:solidFill>
                  <a:srgbClr val="008000"/>
                </a:solidFill>
                <a:latin typeface="Times New Roman"/>
                <a:cs typeface="Times New Roman"/>
              </a:rPr>
              <a:t>и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ответственность,</a:t>
            </a:r>
            <a:r>
              <a:rPr sz="2400" b="1" spc="-4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умение</a:t>
            </a:r>
            <a:r>
              <a:rPr sz="2400" b="1" spc="-7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объяснять</a:t>
            </a:r>
            <a:r>
              <a:rPr sz="2400" b="1" spc="-6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собственное поведение</a:t>
            </a:r>
            <a:r>
              <a:rPr sz="2400" spc="-10" dirty="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3700" y="86360"/>
            <a:ext cx="8658860" cy="6106160"/>
            <a:chOff x="393700" y="86360"/>
            <a:chExt cx="8658860" cy="6106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700" y="259080"/>
              <a:ext cx="4577080" cy="34340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4240" y="86360"/>
              <a:ext cx="4338320" cy="32562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479" y="3573780"/>
              <a:ext cx="3489960" cy="261873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710051" y="3801427"/>
            <a:ext cx="486346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740" marR="5080" indent="-447675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6600"/>
                </a:solidFill>
                <a:latin typeface="Times New Roman"/>
                <a:cs typeface="Times New Roman"/>
              </a:rPr>
              <a:t>«Приключение</a:t>
            </a:r>
            <a:r>
              <a:rPr sz="3200" b="1" spc="-9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b="1" spc="-30" dirty="0">
                <a:solidFill>
                  <a:srgbClr val="006600"/>
                </a:solidFill>
                <a:latin typeface="Times New Roman"/>
                <a:cs typeface="Times New Roman"/>
              </a:rPr>
              <a:t>домовенка </a:t>
            </a:r>
            <a:r>
              <a:rPr sz="3200" b="1" dirty="0">
                <a:solidFill>
                  <a:srgbClr val="006600"/>
                </a:solidFill>
                <a:latin typeface="Times New Roman"/>
                <a:cs typeface="Times New Roman"/>
              </a:rPr>
              <a:t>Кузи»</a:t>
            </a:r>
            <a:r>
              <a:rPr sz="3200" b="1" spc="-75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6600"/>
                </a:solidFill>
                <a:latin typeface="Times New Roman"/>
                <a:cs typeface="Times New Roman"/>
              </a:rPr>
              <a:t>средняя</a:t>
            </a:r>
            <a:r>
              <a:rPr sz="3200" b="1" spc="-40" dirty="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6600"/>
                </a:solidFill>
                <a:latin typeface="Times New Roman"/>
                <a:cs typeface="Times New Roman"/>
              </a:rPr>
              <a:t>группа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0879" y="469900"/>
            <a:ext cx="4127500" cy="309626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44500" y="469900"/>
            <a:ext cx="3957320" cy="6052820"/>
            <a:chOff x="444500" y="469900"/>
            <a:chExt cx="3957320" cy="60528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359" y="469900"/>
              <a:ext cx="3934460" cy="29489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500" y="3444239"/>
              <a:ext cx="3639820" cy="307848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569965" y="3955478"/>
            <a:ext cx="315531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48895" algn="ctr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8000"/>
                </a:solidFill>
                <a:latin typeface="Times New Roman"/>
                <a:cs typeface="Times New Roman"/>
              </a:rPr>
              <a:t>«Спички</a:t>
            </a:r>
            <a:r>
              <a:rPr sz="3200" b="1" spc="2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08000"/>
                </a:solidFill>
                <a:latin typeface="Times New Roman"/>
                <a:cs typeface="Times New Roman"/>
              </a:rPr>
              <a:t>-</a:t>
            </a:r>
            <a:r>
              <a:rPr sz="3200" b="1" spc="-1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детям </a:t>
            </a:r>
            <a:r>
              <a:rPr sz="3200" b="1" dirty="0">
                <a:solidFill>
                  <a:srgbClr val="008000"/>
                </a:solidFill>
                <a:latin typeface="Times New Roman"/>
                <a:cs typeface="Times New Roman"/>
              </a:rPr>
              <a:t>не</a:t>
            </a:r>
            <a:r>
              <a:rPr sz="3200" b="1" spc="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игрушки» </a:t>
            </a:r>
            <a:r>
              <a:rPr sz="3200" b="1" dirty="0">
                <a:solidFill>
                  <a:srgbClr val="008000"/>
                </a:solidFill>
                <a:latin typeface="Times New Roman"/>
                <a:cs typeface="Times New Roman"/>
              </a:rPr>
              <a:t>Старшая</a:t>
            </a:r>
            <a:r>
              <a:rPr sz="3200" b="1" spc="-2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8000"/>
                </a:solidFill>
                <a:latin typeface="Times New Roman"/>
                <a:cs typeface="Times New Roman"/>
              </a:rPr>
              <a:t>группа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350</Words>
  <Application>Microsoft Office PowerPoint</Application>
  <PresentationFormat>Экран (4:3)</PresentationFormat>
  <Paragraphs>82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Calibri</vt:lpstr>
      <vt:lpstr>Times New Roman</vt:lpstr>
      <vt:lpstr>Arial</vt:lpstr>
      <vt:lpstr>Office Theme</vt:lpstr>
      <vt:lpstr>Презентация PowerPoint</vt:lpstr>
      <vt:lpstr>Общие сведения</vt:lpstr>
      <vt:lpstr>Образование: среднее профессиональное, ОГБОУ СПО «Рязанский педагогический колледж, специальность - дошкольное образование</vt:lpstr>
      <vt:lpstr>Презентация PowerPoint</vt:lpstr>
      <vt:lpstr>«ФОРМИРОВАНИЕ ОСНОВ БЕЗОПАСНОСТИ ЖИЗНЕДЕЯТЕЛЬНОСТИ У ДЕТЕЙ СТАРШЕГО</vt:lpstr>
      <vt:lpstr>Цель: Создание условий для формирования у</vt:lpstr>
      <vt:lpstr>Задачи:</vt:lpstr>
      <vt:lpstr>Презентация PowerPoint</vt:lpstr>
      <vt:lpstr>Презентация PowerPoint</vt:lpstr>
      <vt:lpstr>Презентация PowerPoint</vt:lpstr>
      <vt:lpstr>«В стране Светофория»</vt:lpstr>
      <vt:lpstr>Презентация PowerPoint</vt:lpstr>
      <vt:lpstr>Презентация PowerPoint</vt:lpstr>
      <vt:lpstr>Презентация PowerPoint</vt:lpstr>
      <vt:lpstr>«Улицы нашего города»</vt:lpstr>
      <vt:lpstr>День Светофора</vt:lpstr>
      <vt:lpstr>Презентация PowerPoint</vt:lpstr>
      <vt:lpstr>«Музей в чемодане»</vt:lpstr>
      <vt:lpstr>«День знаний»</vt:lpstr>
      <vt:lpstr>Презентация PowerPoint</vt:lpstr>
      <vt:lpstr>Презентация PowerPoint</vt:lpstr>
      <vt:lpstr>Презентация PowerPoint</vt:lpstr>
      <vt:lpstr>Уголок Природы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Разбойники</vt:lpstr>
      <vt:lpstr>Презентация PowerPoint</vt:lpstr>
      <vt:lpstr>Презентация PowerPoint</vt:lpstr>
      <vt:lpstr>Успехи воспитаников</vt:lpstr>
      <vt:lpstr>Награды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</dc:title>
  <dc:creator>Елена</dc:creator>
  <cp:lastModifiedBy>Татьяна Ульянова</cp:lastModifiedBy>
  <cp:revision>6</cp:revision>
  <dcterms:created xsi:type="dcterms:W3CDTF">2022-11-08T05:27:12Z</dcterms:created>
  <dcterms:modified xsi:type="dcterms:W3CDTF">2022-11-09T18:49:32Z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2017-09-26T00:00:00Z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2022-11-08T00:00:00Z</vt:filetime>
  </property>
</Properties>
</file>