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9" r:id="rId6"/>
    <p:sldId id="277" r:id="rId7"/>
    <p:sldId id="278" r:id="rId8"/>
    <p:sldId id="260" r:id="rId9"/>
    <p:sldId id="261" r:id="rId10"/>
    <p:sldId id="262" r:id="rId11"/>
    <p:sldId id="263" r:id="rId12"/>
    <p:sldId id="291" r:id="rId13"/>
    <p:sldId id="280" r:id="rId14"/>
    <p:sldId id="274" r:id="rId15"/>
    <p:sldId id="283" r:id="rId16"/>
    <p:sldId id="282" r:id="rId17"/>
    <p:sldId id="285" r:id="rId18"/>
    <p:sldId id="284" r:id="rId19"/>
    <p:sldId id="275" r:id="rId20"/>
    <p:sldId id="264" r:id="rId21"/>
    <p:sldId id="289" r:id="rId22"/>
    <p:sldId id="290" r:id="rId23"/>
    <p:sldId id="293" r:id="rId24"/>
    <p:sldId id="294" r:id="rId25"/>
    <p:sldId id="287" r:id="rId26"/>
    <p:sldId id="265" r:id="rId27"/>
    <p:sldId id="292" r:id="rId28"/>
    <p:sldId id="267" r:id="rId29"/>
    <p:sldId id="276" r:id="rId30"/>
    <p:sldId id="268" r:id="rId31"/>
    <p:sldId id="295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9300A3-B6A5-488E-87EF-0860DE47DF55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82B72D5-708D-4FA8-B5F5-934058331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hyperlink" Target="../&#1042;&#1080;&#1076;&#1080;&#1086;&#1082;&#1083;&#1080;&#1087;&#1099;/&#1052;&#1091;&#1079;.&#1082;&#1083;&#1080;&#1087;.%20&#1042;&#1086;&#1081;&#1085;&#1072;.exe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0139" y="260648"/>
            <a:ext cx="5540488" cy="1944216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8500" b="1" kern="18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Георгиевская ленточка</a:t>
            </a:r>
            <a:endParaRPr lang="ru-RU" sz="85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4714884"/>
            <a:ext cx="4176464" cy="874356"/>
          </a:xfrm>
        </p:spPr>
        <p:txBody>
          <a:bodyPr/>
          <a:lstStyle/>
          <a:p>
            <a:pPr marL="182880" indent="0">
              <a:buNone/>
            </a:pPr>
            <a:r>
              <a:rPr lang="ru-RU" sz="1800" dirty="0" smtClean="0"/>
              <a:t>Выполнила:</a:t>
            </a:r>
            <a:br>
              <a:rPr lang="ru-RU" sz="1800" dirty="0" smtClean="0"/>
            </a:br>
            <a:r>
              <a:rPr lang="ru-RU" sz="1800" dirty="0" smtClean="0"/>
              <a:t> воспитатель Дубова Е.Е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214"/>
            <a:ext cx="4304090" cy="34534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579689"/>
            <a:ext cx="3462635" cy="2783958"/>
          </a:xfrm>
          <a:prstGeom prst="rect">
            <a:avLst/>
          </a:prstGeom>
        </p:spPr>
      </p:pic>
      <p:pic>
        <p:nvPicPr>
          <p:cNvPr id="205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6093296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6602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1920" y="620650"/>
            <a:ext cx="5040560" cy="56230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Прижилась Георгиевская ленточка и в современной Российской Федерации, украсив собой "Орден Святого Георгия" - высшую награду современной России за проявленное мужество в борьбе с внешним противником.</a:t>
            </a:r>
          </a:p>
          <a:p>
            <a:pPr algn="ctr"/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764704"/>
            <a:ext cx="3312368" cy="53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100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496944" cy="324036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Новая жизнь ленточки началась в 2005 году. Тогда было положено начало проведению ежегодных акций по раздаче георгиевских ленточек, приуроченных к празднованию годовщины победы над фашистской Германией. Миллионы людей во многих странах мира в период с 24 апреля по 12 мая носят на груди Георгиевские ленточки, отдавая дань памяти мужеству солдат и офицеров, павших на полях той войны.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429000"/>
            <a:ext cx="662473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8178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36712"/>
            <a:ext cx="8496944" cy="4896544"/>
          </a:xfrm>
        </p:spPr>
      </p:pic>
    </p:spTree>
    <p:extLst>
      <p:ext uri="{BB962C8B-B14F-4D97-AF65-F5344CB8AC3E}">
        <p14:creationId xmlns:p14="http://schemas.microsoft.com/office/powerpoint/2010/main" xmlns="" val="20413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8283675" cy="6036910"/>
          </a:xfrm>
        </p:spPr>
      </p:pic>
    </p:spTree>
    <p:extLst>
      <p:ext uri="{BB962C8B-B14F-4D97-AF65-F5344CB8AC3E}">
        <p14:creationId xmlns:p14="http://schemas.microsoft.com/office/powerpoint/2010/main" xmlns="" val="254100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04664"/>
            <a:ext cx="8424936" cy="5976664"/>
          </a:xfrm>
        </p:spPr>
      </p:pic>
    </p:spTree>
    <p:extLst>
      <p:ext uri="{BB962C8B-B14F-4D97-AF65-F5344CB8AC3E}">
        <p14:creationId xmlns:p14="http://schemas.microsoft.com/office/powerpoint/2010/main" xmlns="" val="54708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664"/>
            <a:ext cx="8640960" cy="6192688"/>
          </a:xfrm>
        </p:spPr>
      </p:pic>
    </p:spTree>
    <p:extLst>
      <p:ext uri="{BB962C8B-B14F-4D97-AF65-F5344CB8AC3E}">
        <p14:creationId xmlns:p14="http://schemas.microsoft.com/office/powerpoint/2010/main" xmlns="" val="3753112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836712"/>
            <a:ext cx="8457227" cy="5454911"/>
          </a:xfrm>
        </p:spPr>
      </p:pic>
    </p:spTree>
    <p:extLst>
      <p:ext uri="{BB962C8B-B14F-4D97-AF65-F5344CB8AC3E}">
        <p14:creationId xmlns:p14="http://schemas.microsoft.com/office/powerpoint/2010/main" xmlns="" val="42037902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548680"/>
            <a:ext cx="8064896" cy="6076871"/>
          </a:xfrm>
        </p:spPr>
      </p:pic>
    </p:spTree>
    <p:extLst>
      <p:ext uri="{BB962C8B-B14F-4D97-AF65-F5344CB8AC3E}">
        <p14:creationId xmlns:p14="http://schemas.microsoft.com/office/powerpoint/2010/main" xmlns="" val="334572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1912" y="738228"/>
            <a:ext cx="4359239" cy="52802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36712"/>
            <a:ext cx="4104456" cy="510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89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692696"/>
            <a:ext cx="8136904" cy="5544616"/>
          </a:xfrm>
        </p:spPr>
      </p:pic>
    </p:spTree>
    <p:extLst>
      <p:ext uri="{BB962C8B-B14F-4D97-AF65-F5344CB8AC3E}">
        <p14:creationId xmlns:p14="http://schemas.microsoft.com/office/powerpoint/2010/main" xmlns="" val="2925956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404664"/>
            <a:ext cx="7992888" cy="39936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i="1" dirty="0">
                <a:solidFill>
                  <a:schemeClr val="tx1"/>
                </a:solidFill>
              </a:rPr>
              <a:t>Георгиевская лента давно уже превратилась в символ отваги, мужества и героизма. </a:t>
            </a:r>
            <a:endParaRPr lang="en-US" sz="3200" i="1" dirty="0" smtClean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ru-RU" sz="3200" i="1" dirty="0" smtClean="0">
                <a:solidFill>
                  <a:schemeClr val="tx1"/>
                </a:solidFill>
              </a:rPr>
              <a:t>Чёрный </a:t>
            </a:r>
            <a:r>
              <a:rPr lang="ru-RU" sz="3200" i="1" dirty="0">
                <a:solidFill>
                  <a:schemeClr val="tx1"/>
                </a:solidFill>
              </a:rPr>
              <a:t>и жёлто-оранжевый цвета </a:t>
            </a:r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>
                <a:solidFill>
                  <a:schemeClr val="tx1"/>
                </a:solidFill>
              </a:rPr>
              <a:t>ленты, символизирующие "дым и пламя", а по другой версии - "смерть и воскрешение", остались неизменны, несмотря на череду войн и революций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6038671"/>
              </p:ext>
            </p:extLst>
          </p:nvPr>
        </p:nvGraphicFramePr>
        <p:xfrm>
          <a:off x="-14288" y="4653135"/>
          <a:ext cx="8762752" cy="2204865"/>
        </p:xfrm>
        <a:graphic>
          <a:graphicData uri="http://schemas.openxmlformats.org/presentationml/2006/ole">
            <p:oleObj spid="_x0000_s1042" name="CorelDRAW" r:id="rId3" imgW="4836240" imgH="2093040" progId="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836578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260648"/>
            <a:ext cx="9144000" cy="682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749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60648"/>
            <a:ext cx="8172400" cy="6309320"/>
          </a:xfrm>
        </p:spPr>
      </p:pic>
    </p:spTree>
    <p:extLst>
      <p:ext uri="{BB962C8B-B14F-4D97-AF65-F5344CB8AC3E}">
        <p14:creationId xmlns:p14="http://schemas.microsoft.com/office/powerpoint/2010/main" xmlns="" val="9110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548680"/>
            <a:ext cx="6361582" cy="5865379"/>
          </a:xfrm>
        </p:spPr>
      </p:pic>
    </p:spTree>
    <p:extLst>
      <p:ext uri="{BB962C8B-B14F-4D97-AF65-F5344CB8AC3E}">
        <p14:creationId xmlns:p14="http://schemas.microsoft.com/office/powerpoint/2010/main" xmlns="" val="3500128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476672"/>
            <a:ext cx="7488832" cy="5715996"/>
          </a:xfrm>
        </p:spPr>
      </p:pic>
    </p:spTree>
    <p:extLst>
      <p:ext uri="{BB962C8B-B14F-4D97-AF65-F5344CB8AC3E}">
        <p14:creationId xmlns:p14="http://schemas.microsoft.com/office/powerpoint/2010/main" xmlns="" val="43512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836712"/>
            <a:ext cx="8033349" cy="5201593"/>
          </a:xfrm>
        </p:spPr>
      </p:pic>
    </p:spTree>
    <p:extLst>
      <p:ext uri="{BB962C8B-B14F-4D97-AF65-F5344CB8AC3E}">
        <p14:creationId xmlns:p14="http://schemas.microsoft.com/office/powerpoint/2010/main" xmlns="" val="1816399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6672"/>
            <a:ext cx="8208912" cy="5825304"/>
          </a:xfrm>
        </p:spPr>
      </p:pic>
    </p:spTree>
    <p:extLst>
      <p:ext uri="{BB962C8B-B14F-4D97-AF65-F5344CB8AC3E}">
        <p14:creationId xmlns:p14="http://schemas.microsoft.com/office/powerpoint/2010/main" xmlns="" val="1255582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xmlns="" val="2274353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620688"/>
            <a:ext cx="4392488" cy="5229153"/>
          </a:xfrm>
        </p:spPr>
      </p:pic>
    </p:spTree>
    <p:extLst>
      <p:ext uri="{BB962C8B-B14F-4D97-AF65-F5344CB8AC3E}">
        <p14:creationId xmlns:p14="http://schemas.microsoft.com/office/powerpoint/2010/main" xmlns="" val="41657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836712"/>
            <a:ext cx="7191798" cy="5002991"/>
          </a:xfrm>
        </p:spPr>
      </p:pic>
    </p:spTree>
    <p:extLst>
      <p:ext uri="{BB962C8B-B14F-4D97-AF65-F5344CB8AC3E}">
        <p14:creationId xmlns:p14="http://schemas.microsoft.com/office/powerpoint/2010/main" xmlns="" val="165689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0"/>
            <a:ext cx="5760640" cy="6741368"/>
          </a:xfrm>
        </p:spPr>
      </p:pic>
    </p:spTree>
    <p:extLst>
      <p:ext uri="{BB962C8B-B14F-4D97-AF65-F5344CB8AC3E}">
        <p14:creationId xmlns:p14="http://schemas.microsoft.com/office/powerpoint/2010/main" xmlns="" val="42846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20605" y="836712"/>
            <a:ext cx="5023395" cy="514316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Г</a:t>
            </a:r>
            <a:r>
              <a:rPr lang="ru-RU" sz="3200" dirty="0" smtClean="0">
                <a:solidFill>
                  <a:schemeClr val="tx1"/>
                </a:solidFill>
              </a:rPr>
              <a:t>еоргиевская </a:t>
            </a:r>
            <a:r>
              <a:rPr lang="ru-RU" sz="3200" dirty="0">
                <a:solidFill>
                  <a:schemeClr val="tx1"/>
                </a:solidFill>
              </a:rPr>
              <a:t>ленточка вот уже более двух с половиной столетий </a:t>
            </a:r>
            <a:r>
              <a:rPr lang="ru-RU" sz="3200" dirty="0" smtClean="0">
                <a:solidFill>
                  <a:schemeClr val="tx1"/>
                </a:solidFill>
              </a:rPr>
              <a:t>продолжа</a:t>
            </a:r>
            <a:r>
              <a:rPr lang="ru-RU" sz="3200" dirty="0">
                <a:solidFill>
                  <a:schemeClr val="tx1"/>
                </a:solidFill>
              </a:rPr>
              <a:t>е</a:t>
            </a:r>
            <a:r>
              <a:rPr lang="ru-RU" sz="3200" dirty="0" smtClean="0">
                <a:solidFill>
                  <a:schemeClr val="tx1"/>
                </a:solidFill>
              </a:rPr>
              <a:t>т </a:t>
            </a:r>
            <a:r>
              <a:rPr lang="ru-RU" sz="3200" dirty="0">
                <a:solidFill>
                  <a:schemeClr val="tx1"/>
                </a:solidFill>
              </a:rPr>
              <a:t>оставаться символом беспримерного героизма российских солдат и офицеров.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64704"/>
            <a:ext cx="3700732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25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980728"/>
            <a:ext cx="7128792" cy="4480818"/>
          </a:xfrm>
        </p:spPr>
      </p:pic>
    </p:spTree>
    <p:extLst>
      <p:ext uri="{BB962C8B-B14F-4D97-AF65-F5344CB8AC3E}">
        <p14:creationId xmlns:p14="http://schemas.microsoft.com/office/powerpoint/2010/main" xmlns="" val="3506813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16632"/>
            <a:ext cx="6400800" cy="453650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endParaRPr lang="ru-RU" sz="7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ru-RU" sz="7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ВНИМАНИЕ!!!</a:t>
            </a:r>
            <a:endParaRPr lang="ru-RU" sz="72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503639"/>
            <a:ext cx="6096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4708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0" y="332656"/>
            <a:ext cx="4320480" cy="5832648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tx1"/>
                </a:solidFill>
              </a:rPr>
              <a:t>История ленточки началась в далёком 1769 году, когда по приказу императрицы Екатерины II был учреждён орден Святого Великомученика и Победоносца Георгия, выдававшийся солдатам и офицерам за особый героизм, проявленный на полях сражений.</a:t>
            </a:r>
          </a:p>
          <a:p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692696"/>
            <a:ext cx="3881812" cy="518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25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4437112"/>
            <a:ext cx="2664296" cy="16561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Екатерина </a:t>
            </a:r>
            <a:r>
              <a:rPr lang="en-US" sz="2400" dirty="0" smtClean="0"/>
              <a:t>II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 </a:t>
            </a:r>
            <a:r>
              <a:rPr lang="ru-RU" sz="2400" b="0" dirty="0" smtClean="0">
                <a:solidFill>
                  <a:prstClr val="black"/>
                </a:solidFill>
                <a:effectLst/>
                <a:ea typeface="+mn-ea"/>
                <a:cs typeface="+mn-cs"/>
              </a:rPr>
              <a:t>с орденом </a:t>
            </a:r>
            <a:r>
              <a:rPr lang="ru-RU" sz="2400" b="0" dirty="0">
                <a:solidFill>
                  <a:prstClr val="black"/>
                </a:solidFill>
                <a:effectLst/>
                <a:ea typeface="+mn-ea"/>
                <a:cs typeface="+mn-cs"/>
              </a:rPr>
              <a:t>Святого Великомученика и Победоносца Георгия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476672"/>
            <a:ext cx="4680520" cy="6198906"/>
          </a:xfrm>
        </p:spPr>
      </p:pic>
    </p:spTree>
    <p:extLst>
      <p:ext uri="{BB962C8B-B14F-4D97-AF65-F5344CB8AC3E}">
        <p14:creationId xmlns:p14="http://schemas.microsoft.com/office/powerpoint/2010/main" xmlns="" val="30541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496944" cy="13681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Первый георгиевский кавалер, донской казак Кузьма Крючков, убивший один 11 немцев и получивший 16 ран, во время Первой Мировой войны (1914-1918гг.)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8339358" cy="4104456"/>
          </a:xfrm>
        </p:spPr>
      </p:pic>
    </p:spTree>
    <p:extLst>
      <p:ext uri="{BB962C8B-B14F-4D97-AF65-F5344CB8AC3E}">
        <p14:creationId xmlns:p14="http://schemas.microsoft.com/office/powerpoint/2010/main" xmlns="" val="3416126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548680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ru-RU" sz="2400" b="1" dirty="0"/>
              <a:t>«…Мы чтим твой подвиг, как героя,</a:t>
            </a:r>
            <a:br>
              <a:rPr lang="ru-RU" sz="2400" b="1" dirty="0"/>
            </a:br>
            <a:r>
              <a:rPr lang="ru-RU" sz="2400" b="1" dirty="0"/>
              <a:t>И будем чтить его, - пока,</a:t>
            </a:r>
            <a:br>
              <a:rPr lang="ru-RU" sz="2400" b="1" dirty="0"/>
            </a:br>
            <a:r>
              <a:rPr lang="ru-RU" sz="2400" b="1" dirty="0"/>
              <a:t>Есть на Руси войско Донское, -</a:t>
            </a:r>
            <a:br>
              <a:rPr lang="ru-RU" sz="2400" b="1" dirty="0"/>
            </a:br>
            <a:r>
              <a:rPr lang="ru-RU" sz="2400" b="1" dirty="0"/>
              <a:t>И жив дух мощный казака.»</a:t>
            </a:r>
            <a:br>
              <a:rPr lang="ru-RU" sz="2400" b="1" dirty="0"/>
            </a:br>
            <a:r>
              <a:rPr lang="ru-RU" sz="2400" b="1" i="1" dirty="0"/>
              <a:t>(«Герою казаку </a:t>
            </a:r>
            <a:r>
              <a:rPr lang="ru-RU" sz="2400" b="1" i="1" dirty="0" err="1"/>
              <a:t>Крючкову</a:t>
            </a:r>
            <a:r>
              <a:rPr lang="ru-RU" sz="2400" b="1" i="1" dirty="0"/>
              <a:t>» </a:t>
            </a:r>
            <a:r>
              <a:rPr lang="ru-RU" sz="2400" b="1" i="1" dirty="0" err="1" smtClean="0"/>
              <a:t>Ф.И.Шестаков</a:t>
            </a:r>
            <a:r>
              <a:rPr lang="ru-RU" sz="2400" b="1" i="1" dirty="0" smtClean="0"/>
              <a:t>, ДОВ, 13.09.1914</a:t>
            </a:r>
            <a:r>
              <a:rPr lang="ru-RU" sz="2400" b="1" i="1" dirty="0"/>
              <a:t>)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32655"/>
            <a:ext cx="2549649" cy="37464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900546"/>
            <a:ext cx="2880320" cy="38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145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42493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В Российской Империи цвета ленты красовались на орденах Святого Георгия, Георгиевских крестах и Георгиевской медали</a:t>
            </a:r>
            <a:r>
              <a:rPr lang="ru-RU" sz="3200" dirty="0"/>
              <a:t>.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2339362"/>
            <a:ext cx="2736304" cy="44031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308091"/>
            <a:ext cx="4968552" cy="44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725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28092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После распада Российской Империи, цвета ленты украшали колодки орденов Славы и медалей "За победу над Германией в Великой Отечественной войне 1941-1945 </a:t>
            </a:r>
            <a:r>
              <a:rPr lang="ru-RU" sz="2400" dirty="0" err="1">
                <a:solidFill>
                  <a:schemeClr val="tx1"/>
                </a:solidFill>
              </a:rPr>
              <a:t>гг</a:t>
            </a:r>
            <a:r>
              <a:rPr lang="ru-RU" sz="2400" dirty="0">
                <a:solidFill>
                  <a:schemeClr val="tx1"/>
                </a:solidFill>
              </a:rPr>
              <a:t>". В годы Великой Отечественной войны, претерпев незначительные изменения, "Георгиевская лента" была официально оформлена в наградной системе СССР в качестве особого знака отличия.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140969"/>
            <a:ext cx="5544616" cy="36230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352" y="3140969"/>
            <a:ext cx="1861168" cy="356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13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176</TotalTime>
  <Words>313</Words>
  <Application>Microsoft Office PowerPoint</Application>
  <PresentationFormat>Экран (4:3)</PresentationFormat>
  <Paragraphs>15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Воздушный поток</vt:lpstr>
      <vt:lpstr>CorelDRAW</vt:lpstr>
      <vt:lpstr>Выполнила:  воспитатель Дубова Е.Е</vt:lpstr>
      <vt:lpstr>Слайд 2</vt:lpstr>
      <vt:lpstr>Слайд 3</vt:lpstr>
      <vt:lpstr>Слайд 4</vt:lpstr>
      <vt:lpstr>Екатерина II с орденом Святого Великомученика и Победоносца Георгия </vt:lpstr>
      <vt:lpstr>Первый георгиевский кавалер, донской казак Кузьма Крючков, убивший один 11 немцев и получивший 16 ран, во время Первой Мировой войны (1914-1918гг.)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WiZaRd</cp:lastModifiedBy>
  <cp:revision>23</cp:revision>
  <dcterms:created xsi:type="dcterms:W3CDTF">2012-03-31T16:18:04Z</dcterms:created>
  <dcterms:modified xsi:type="dcterms:W3CDTF">2020-04-29T12:51:03Z</dcterms:modified>
</cp:coreProperties>
</file>