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7" r:id="rId4"/>
    <p:sldId id="277" r:id="rId5"/>
    <p:sldId id="263" r:id="rId6"/>
    <p:sldId id="266" r:id="rId7"/>
    <p:sldId id="279" r:id="rId8"/>
    <p:sldId id="271" r:id="rId9"/>
    <p:sldId id="287" r:id="rId10"/>
    <p:sldId id="290" r:id="rId11"/>
    <p:sldId id="289" r:id="rId12"/>
    <p:sldId id="288" r:id="rId13"/>
    <p:sldId id="274" r:id="rId14"/>
    <p:sldId id="276" r:id="rId15"/>
    <p:sldId id="272" r:id="rId16"/>
    <p:sldId id="275" r:id="rId17"/>
  </p:sldIdLst>
  <p:sldSz cx="9144000" cy="6858000" type="screen4x3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E5BA"/>
    <a:srgbClr val="003300"/>
    <a:srgbClr val="1A3C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085E5A-E4D2-4651-A9C6-6B69E82BB4CA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ECF2BFF-406D-4689-9EF4-0C2C9D23C62C}">
      <dgm:prSet phldrT="[Текст]" custT="1"/>
      <dgm:spPr>
        <a:solidFill>
          <a:srgbClr val="B9E5BA"/>
        </a:solidFill>
      </dgm:spPr>
      <dgm:t>
        <a:bodyPr/>
        <a:lstStyle/>
        <a:p>
          <a:r>
            <a:rPr lang="ru-RU" sz="1800" b="1" dirty="0" smtClean="0">
              <a:solidFill>
                <a:srgbClr val="003300"/>
              </a:solidFill>
            </a:rPr>
            <a:t>«Познавательное развитие»</a:t>
          </a:r>
          <a:endParaRPr lang="ru-RU" sz="1800" b="1" dirty="0">
            <a:solidFill>
              <a:srgbClr val="003300"/>
            </a:solidFill>
          </a:endParaRPr>
        </a:p>
      </dgm:t>
    </dgm:pt>
    <dgm:pt modelId="{8AA51C1D-802E-431C-BE3F-4C2E5265B9DC}" type="parTrans" cxnId="{624D69F5-7F16-4BD6-8133-5E81F186669B}">
      <dgm:prSet/>
      <dgm:spPr/>
      <dgm:t>
        <a:bodyPr/>
        <a:lstStyle/>
        <a:p>
          <a:endParaRPr lang="ru-RU"/>
        </a:p>
      </dgm:t>
    </dgm:pt>
    <dgm:pt modelId="{519A1217-BE04-46FF-87BA-85338ACF8027}" type="sibTrans" cxnId="{624D69F5-7F16-4BD6-8133-5E81F186669B}">
      <dgm:prSet/>
      <dgm:spPr/>
      <dgm:t>
        <a:bodyPr/>
        <a:lstStyle/>
        <a:p>
          <a:endParaRPr lang="ru-RU"/>
        </a:p>
      </dgm:t>
    </dgm:pt>
    <dgm:pt modelId="{A60241E1-D26D-4256-BCA7-237AA493A308}">
      <dgm:prSet phldrT="[Текст]" custT="1"/>
      <dgm:spPr>
        <a:solidFill>
          <a:srgbClr val="B9E5BA"/>
        </a:solidFill>
      </dgm:spPr>
      <dgm:t>
        <a:bodyPr/>
        <a:lstStyle/>
        <a:p>
          <a:r>
            <a:rPr lang="ru-RU" sz="1800" b="1" dirty="0" smtClean="0">
              <a:solidFill>
                <a:srgbClr val="003300"/>
              </a:solidFill>
            </a:rPr>
            <a:t>«Социально-коммуникативное развитие»</a:t>
          </a:r>
          <a:endParaRPr lang="ru-RU" sz="1800" b="1" dirty="0">
            <a:solidFill>
              <a:srgbClr val="003300"/>
            </a:solidFill>
          </a:endParaRPr>
        </a:p>
      </dgm:t>
    </dgm:pt>
    <dgm:pt modelId="{6FBE5A54-2041-41B6-8BC3-02AEC7D77C80}" type="parTrans" cxnId="{6AEF3271-60D1-4398-A472-47FCD5519621}">
      <dgm:prSet/>
      <dgm:spPr/>
      <dgm:t>
        <a:bodyPr/>
        <a:lstStyle/>
        <a:p>
          <a:endParaRPr lang="ru-RU"/>
        </a:p>
      </dgm:t>
    </dgm:pt>
    <dgm:pt modelId="{604CE56C-7C45-49F6-9278-3AA6C4F298CD}" type="sibTrans" cxnId="{6AEF3271-60D1-4398-A472-47FCD5519621}">
      <dgm:prSet/>
      <dgm:spPr/>
      <dgm:t>
        <a:bodyPr/>
        <a:lstStyle/>
        <a:p>
          <a:endParaRPr lang="ru-RU"/>
        </a:p>
      </dgm:t>
    </dgm:pt>
    <dgm:pt modelId="{E56951C8-163F-4A86-A011-B03113CCDDC3}">
      <dgm:prSet phldrT="[Текст]" custT="1"/>
      <dgm:spPr>
        <a:solidFill>
          <a:srgbClr val="B9E5BA"/>
        </a:solidFill>
      </dgm:spPr>
      <dgm:t>
        <a:bodyPr/>
        <a:lstStyle/>
        <a:p>
          <a:r>
            <a:rPr lang="ru-RU" sz="1800" b="1" dirty="0" smtClean="0">
              <a:solidFill>
                <a:srgbClr val="003300"/>
              </a:solidFill>
            </a:rPr>
            <a:t>«Физическое развитие»</a:t>
          </a:r>
          <a:endParaRPr lang="ru-RU" sz="1800" b="1" dirty="0">
            <a:solidFill>
              <a:srgbClr val="003300"/>
            </a:solidFill>
          </a:endParaRPr>
        </a:p>
      </dgm:t>
    </dgm:pt>
    <dgm:pt modelId="{C46D287D-1CFF-4B95-8011-97BA91AAF59D}" type="parTrans" cxnId="{428AB5D2-E7E5-4A95-B8CE-340DB69765B0}">
      <dgm:prSet/>
      <dgm:spPr/>
      <dgm:t>
        <a:bodyPr/>
        <a:lstStyle/>
        <a:p>
          <a:endParaRPr lang="ru-RU"/>
        </a:p>
      </dgm:t>
    </dgm:pt>
    <dgm:pt modelId="{066C1202-5B4D-4C36-BC70-CE5350A76E2D}" type="sibTrans" cxnId="{428AB5D2-E7E5-4A95-B8CE-340DB69765B0}">
      <dgm:prSet/>
      <dgm:spPr/>
      <dgm:t>
        <a:bodyPr/>
        <a:lstStyle/>
        <a:p>
          <a:endParaRPr lang="ru-RU"/>
        </a:p>
      </dgm:t>
    </dgm:pt>
    <dgm:pt modelId="{EC30EE53-0A8E-4908-B676-F96F70788764}">
      <dgm:prSet phldrT="[Текст]" custT="1"/>
      <dgm:spPr>
        <a:solidFill>
          <a:srgbClr val="B9E5BA"/>
        </a:solidFill>
      </dgm:spPr>
      <dgm:t>
        <a:bodyPr/>
        <a:lstStyle/>
        <a:p>
          <a:r>
            <a:rPr lang="ru-RU" sz="1800" b="1" dirty="0" smtClean="0">
              <a:solidFill>
                <a:srgbClr val="003300"/>
              </a:solidFill>
            </a:rPr>
            <a:t>«Речевое развитие»</a:t>
          </a:r>
          <a:endParaRPr lang="ru-RU" sz="1800" b="1" dirty="0">
            <a:solidFill>
              <a:srgbClr val="003300"/>
            </a:solidFill>
          </a:endParaRPr>
        </a:p>
      </dgm:t>
    </dgm:pt>
    <dgm:pt modelId="{F0DCADDD-BA3C-4742-A28F-7BE0FF58DD69}" type="parTrans" cxnId="{164BD78B-BF82-4624-A6FE-6833EA466DD5}">
      <dgm:prSet/>
      <dgm:spPr/>
      <dgm:t>
        <a:bodyPr/>
        <a:lstStyle/>
        <a:p>
          <a:endParaRPr lang="ru-RU"/>
        </a:p>
      </dgm:t>
    </dgm:pt>
    <dgm:pt modelId="{A55B395A-3390-4FCC-83F1-B5D82063BCAB}" type="sibTrans" cxnId="{164BD78B-BF82-4624-A6FE-6833EA466DD5}">
      <dgm:prSet/>
      <dgm:spPr/>
      <dgm:t>
        <a:bodyPr/>
        <a:lstStyle/>
        <a:p>
          <a:endParaRPr lang="ru-RU"/>
        </a:p>
      </dgm:t>
    </dgm:pt>
    <dgm:pt modelId="{97FAD544-E851-430B-A064-B783AE4BB200}">
      <dgm:prSet phldrT="[Текст]" custT="1"/>
      <dgm:spPr>
        <a:solidFill>
          <a:srgbClr val="B9E5BA"/>
        </a:solidFill>
      </dgm:spPr>
      <dgm:t>
        <a:bodyPr/>
        <a:lstStyle/>
        <a:p>
          <a:r>
            <a:rPr lang="ru-RU" sz="1800" b="1" dirty="0" smtClean="0">
              <a:solidFill>
                <a:srgbClr val="003300"/>
              </a:solidFill>
            </a:rPr>
            <a:t>«Художественно-эстетическое развитие»</a:t>
          </a:r>
          <a:endParaRPr lang="ru-RU" sz="1800" b="1" dirty="0">
            <a:solidFill>
              <a:srgbClr val="003300"/>
            </a:solidFill>
          </a:endParaRPr>
        </a:p>
      </dgm:t>
    </dgm:pt>
    <dgm:pt modelId="{E067AAED-D25A-4B3B-871B-FC55BFFB9D66}" type="parTrans" cxnId="{CB51C327-505B-49CC-ADF3-ADC9E88193D3}">
      <dgm:prSet/>
      <dgm:spPr/>
      <dgm:t>
        <a:bodyPr/>
        <a:lstStyle/>
        <a:p>
          <a:endParaRPr lang="ru-RU"/>
        </a:p>
      </dgm:t>
    </dgm:pt>
    <dgm:pt modelId="{639CCA13-0A47-4B8C-8BB6-675193051AED}" type="sibTrans" cxnId="{CB51C327-505B-49CC-ADF3-ADC9E88193D3}">
      <dgm:prSet/>
      <dgm:spPr/>
      <dgm:t>
        <a:bodyPr/>
        <a:lstStyle/>
        <a:p>
          <a:endParaRPr lang="ru-RU"/>
        </a:p>
      </dgm:t>
    </dgm:pt>
    <dgm:pt modelId="{B832DA5D-7493-4368-8E6B-B4AC3661026C}" type="pres">
      <dgm:prSet presAssocID="{3B085E5A-E4D2-4651-A9C6-6B69E82BB4C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5B2755E-B52B-43FB-AC08-3AB57202BF45}" type="pres">
      <dgm:prSet presAssocID="{AECF2BFF-406D-4689-9EF4-0C2C9D23C62C}" presName="node" presStyleLbl="node1" presStyleIdx="0" presStyleCnt="5" custScaleX="252604" custScaleY="813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5D5D8E-F975-41F3-AF87-224F6EA23733}" type="pres">
      <dgm:prSet presAssocID="{519A1217-BE04-46FF-87BA-85338ACF8027}" presName="sibTrans" presStyleLbl="sibTrans2D1" presStyleIdx="0" presStyleCnt="5"/>
      <dgm:spPr/>
      <dgm:t>
        <a:bodyPr/>
        <a:lstStyle/>
        <a:p>
          <a:endParaRPr lang="ru-RU"/>
        </a:p>
      </dgm:t>
    </dgm:pt>
    <dgm:pt modelId="{AE20F021-6C76-415D-83CD-86DA6256075D}" type="pres">
      <dgm:prSet presAssocID="{519A1217-BE04-46FF-87BA-85338ACF8027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F88AC6D2-9DF1-4D7B-BCCF-839C350CC9B5}" type="pres">
      <dgm:prSet presAssocID="{A60241E1-D26D-4256-BCA7-237AA493A308}" presName="node" presStyleLbl="node1" presStyleIdx="1" presStyleCnt="5" custScaleX="223582" custRadScaleRad="160042" custRadScaleInc="218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5F84CA-16E7-4E9C-991F-5859B6E8E1D3}" type="pres">
      <dgm:prSet presAssocID="{604CE56C-7C45-49F6-9278-3AA6C4F298CD}" presName="sibTrans" presStyleLbl="sibTrans2D1" presStyleIdx="1" presStyleCnt="5"/>
      <dgm:spPr/>
      <dgm:t>
        <a:bodyPr/>
        <a:lstStyle/>
        <a:p>
          <a:endParaRPr lang="ru-RU"/>
        </a:p>
      </dgm:t>
    </dgm:pt>
    <dgm:pt modelId="{91A30134-9E80-4512-B410-2981D7DFE466}" type="pres">
      <dgm:prSet presAssocID="{604CE56C-7C45-49F6-9278-3AA6C4F298CD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8B395E06-1CED-48BE-86B3-49C2CB04B642}" type="pres">
      <dgm:prSet presAssocID="{E56951C8-163F-4A86-A011-B03113CCDDC3}" presName="node" presStyleLbl="node1" presStyleIdx="2" presStyleCnt="5" custScaleX="220738" custRadScaleRad="131251" custRadScaleInc="-442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D6B02D-C4F6-402D-AD8B-8125CBD5D437}" type="pres">
      <dgm:prSet presAssocID="{066C1202-5B4D-4C36-BC70-CE5350A76E2D}" presName="sibTrans" presStyleLbl="sibTrans2D1" presStyleIdx="2" presStyleCnt="5"/>
      <dgm:spPr/>
      <dgm:t>
        <a:bodyPr/>
        <a:lstStyle/>
        <a:p>
          <a:endParaRPr lang="ru-RU"/>
        </a:p>
      </dgm:t>
    </dgm:pt>
    <dgm:pt modelId="{4F82A43D-D7AB-41CD-AAFD-ADC8AC64AB36}" type="pres">
      <dgm:prSet presAssocID="{066C1202-5B4D-4C36-BC70-CE5350A76E2D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0A5B22BE-D3C2-4448-9D2A-3C5AB47D7E75}" type="pres">
      <dgm:prSet presAssocID="{EC30EE53-0A8E-4908-B676-F96F70788764}" presName="node" presStyleLbl="node1" presStyleIdx="3" presStyleCnt="5" custScaleX="234015" custRadScaleRad="121749" custRadScaleInc="343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B3D887-D70E-4B05-A545-55D5C0529AC2}" type="pres">
      <dgm:prSet presAssocID="{A55B395A-3390-4FCC-83F1-B5D82063BCAB}" presName="sibTrans" presStyleLbl="sibTrans2D1" presStyleIdx="3" presStyleCnt="5"/>
      <dgm:spPr/>
      <dgm:t>
        <a:bodyPr/>
        <a:lstStyle/>
        <a:p>
          <a:endParaRPr lang="ru-RU"/>
        </a:p>
      </dgm:t>
    </dgm:pt>
    <dgm:pt modelId="{4C16AE58-1F69-498D-B121-EA3814CDC1E2}" type="pres">
      <dgm:prSet presAssocID="{A55B395A-3390-4FCC-83F1-B5D82063BCAB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1661B5FB-A8CD-4F36-BBFB-7AF7160212C3}" type="pres">
      <dgm:prSet presAssocID="{97FAD544-E851-430B-A064-B783AE4BB200}" presName="node" presStyleLbl="node1" presStyleIdx="4" presStyleCnt="5" custScaleX="223582" custRadScaleRad="150806" custRadScaleInc="-200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C81358-B67E-48E7-95F5-D890B0090F00}" type="pres">
      <dgm:prSet presAssocID="{639CCA13-0A47-4B8C-8BB6-675193051AED}" presName="sibTrans" presStyleLbl="sibTrans2D1" presStyleIdx="4" presStyleCnt="5"/>
      <dgm:spPr/>
      <dgm:t>
        <a:bodyPr/>
        <a:lstStyle/>
        <a:p>
          <a:endParaRPr lang="ru-RU"/>
        </a:p>
      </dgm:t>
    </dgm:pt>
    <dgm:pt modelId="{C35EA026-13C9-495D-B804-8E3C781D6FD6}" type="pres">
      <dgm:prSet presAssocID="{639CCA13-0A47-4B8C-8BB6-675193051AED}" presName="connectorText" presStyleLbl="sibTrans2D1" presStyleIdx="4" presStyleCnt="5"/>
      <dgm:spPr/>
      <dgm:t>
        <a:bodyPr/>
        <a:lstStyle/>
        <a:p>
          <a:endParaRPr lang="ru-RU"/>
        </a:p>
      </dgm:t>
    </dgm:pt>
  </dgm:ptLst>
  <dgm:cxnLst>
    <dgm:cxn modelId="{428AB5D2-E7E5-4A95-B8CE-340DB69765B0}" srcId="{3B085E5A-E4D2-4651-A9C6-6B69E82BB4CA}" destId="{E56951C8-163F-4A86-A011-B03113CCDDC3}" srcOrd="2" destOrd="0" parTransId="{C46D287D-1CFF-4B95-8011-97BA91AAF59D}" sibTransId="{066C1202-5B4D-4C36-BC70-CE5350A76E2D}"/>
    <dgm:cxn modelId="{164BD78B-BF82-4624-A6FE-6833EA466DD5}" srcId="{3B085E5A-E4D2-4651-A9C6-6B69E82BB4CA}" destId="{EC30EE53-0A8E-4908-B676-F96F70788764}" srcOrd="3" destOrd="0" parTransId="{F0DCADDD-BA3C-4742-A28F-7BE0FF58DD69}" sibTransId="{A55B395A-3390-4FCC-83F1-B5D82063BCAB}"/>
    <dgm:cxn modelId="{0BD3429C-AE0B-4A7D-B764-8BAF76FDE905}" type="presOf" srcId="{EC30EE53-0A8E-4908-B676-F96F70788764}" destId="{0A5B22BE-D3C2-4448-9D2A-3C5AB47D7E75}" srcOrd="0" destOrd="0" presId="urn:microsoft.com/office/officeart/2005/8/layout/cycle2"/>
    <dgm:cxn modelId="{B331CA8D-298D-4742-8D7C-87F897642756}" type="presOf" srcId="{519A1217-BE04-46FF-87BA-85338ACF8027}" destId="{025D5D8E-F975-41F3-AF87-224F6EA23733}" srcOrd="0" destOrd="0" presId="urn:microsoft.com/office/officeart/2005/8/layout/cycle2"/>
    <dgm:cxn modelId="{7C410491-75A8-4765-B481-D85E4BF4D84F}" type="presOf" srcId="{3B085E5A-E4D2-4651-A9C6-6B69E82BB4CA}" destId="{B832DA5D-7493-4368-8E6B-B4AC3661026C}" srcOrd="0" destOrd="0" presId="urn:microsoft.com/office/officeart/2005/8/layout/cycle2"/>
    <dgm:cxn modelId="{3B4A39D4-94C2-4A6B-B71B-B4A9B4EDE84E}" type="presOf" srcId="{E56951C8-163F-4A86-A011-B03113CCDDC3}" destId="{8B395E06-1CED-48BE-86B3-49C2CB04B642}" srcOrd="0" destOrd="0" presId="urn:microsoft.com/office/officeart/2005/8/layout/cycle2"/>
    <dgm:cxn modelId="{1D6406C5-7B64-4658-813E-8E588F14E71C}" type="presOf" srcId="{AECF2BFF-406D-4689-9EF4-0C2C9D23C62C}" destId="{B5B2755E-B52B-43FB-AC08-3AB57202BF45}" srcOrd="0" destOrd="0" presId="urn:microsoft.com/office/officeart/2005/8/layout/cycle2"/>
    <dgm:cxn modelId="{ED815FD6-09D4-417E-B71D-D6D61F644E44}" type="presOf" srcId="{519A1217-BE04-46FF-87BA-85338ACF8027}" destId="{AE20F021-6C76-415D-83CD-86DA6256075D}" srcOrd="1" destOrd="0" presId="urn:microsoft.com/office/officeart/2005/8/layout/cycle2"/>
    <dgm:cxn modelId="{D4BD88F7-22FD-4A73-8AFE-ED80DEB535CC}" type="presOf" srcId="{604CE56C-7C45-49F6-9278-3AA6C4F298CD}" destId="{2C5F84CA-16E7-4E9C-991F-5859B6E8E1D3}" srcOrd="0" destOrd="0" presId="urn:microsoft.com/office/officeart/2005/8/layout/cycle2"/>
    <dgm:cxn modelId="{33627CF6-C1B5-403C-92B2-C35A49142D43}" type="presOf" srcId="{97FAD544-E851-430B-A064-B783AE4BB200}" destId="{1661B5FB-A8CD-4F36-BBFB-7AF7160212C3}" srcOrd="0" destOrd="0" presId="urn:microsoft.com/office/officeart/2005/8/layout/cycle2"/>
    <dgm:cxn modelId="{CB51C327-505B-49CC-ADF3-ADC9E88193D3}" srcId="{3B085E5A-E4D2-4651-A9C6-6B69E82BB4CA}" destId="{97FAD544-E851-430B-A064-B783AE4BB200}" srcOrd="4" destOrd="0" parTransId="{E067AAED-D25A-4B3B-871B-FC55BFFB9D66}" sibTransId="{639CCA13-0A47-4B8C-8BB6-675193051AED}"/>
    <dgm:cxn modelId="{9F3D054B-5616-4308-B7B7-F15844480553}" type="presOf" srcId="{066C1202-5B4D-4C36-BC70-CE5350A76E2D}" destId="{C5D6B02D-C4F6-402D-AD8B-8125CBD5D437}" srcOrd="0" destOrd="0" presId="urn:microsoft.com/office/officeart/2005/8/layout/cycle2"/>
    <dgm:cxn modelId="{67DCD4B8-F386-4C79-B8D2-B5CFD7177840}" type="presOf" srcId="{066C1202-5B4D-4C36-BC70-CE5350A76E2D}" destId="{4F82A43D-D7AB-41CD-AAFD-ADC8AC64AB36}" srcOrd="1" destOrd="0" presId="urn:microsoft.com/office/officeart/2005/8/layout/cycle2"/>
    <dgm:cxn modelId="{624D69F5-7F16-4BD6-8133-5E81F186669B}" srcId="{3B085E5A-E4D2-4651-A9C6-6B69E82BB4CA}" destId="{AECF2BFF-406D-4689-9EF4-0C2C9D23C62C}" srcOrd="0" destOrd="0" parTransId="{8AA51C1D-802E-431C-BE3F-4C2E5265B9DC}" sibTransId="{519A1217-BE04-46FF-87BA-85338ACF8027}"/>
    <dgm:cxn modelId="{6AEF3271-60D1-4398-A472-47FCD5519621}" srcId="{3B085E5A-E4D2-4651-A9C6-6B69E82BB4CA}" destId="{A60241E1-D26D-4256-BCA7-237AA493A308}" srcOrd="1" destOrd="0" parTransId="{6FBE5A54-2041-41B6-8BC3-02AEC7D77C80}" sibTransId="{604CE56C-7C45-49F6-9278-3AA6C4F298CD}"/>
    <dgm:cxn modelId="{98558695-5491-4DA4-95BF-895C727A9EC8}" type="presOf" srcId="{639CCA13-0A47-4B8C-8BB6-675193051AED}" destId="{C35EA026-13C9-495D-B804-8E3C781D6FD6}" srcOrd="1" destOrd="0" presId="urn:microsoft.com/office/officeart/2005/8/layout/cycle2"/>
    <dgm:cxn modelId="{3E6A1C7A-7DA2-4D61-A774-100B9E95DE1E}" type="presOf" srcId="{639CCA13-0A47-4B8C-8BB6-675193051AED}" destId="{BCC81358-B67E-48E7-95F5-D890B0090F00}" srcOrd="0" destOrd="0" presId="urn:microsoft.com/office/officeart/2005/8/layout/cycle2"/>
    <dgm:cxn modelId="{8EC04823-89F8-4012-BA57-CFDF263ABF6A}" type="presOf" srcId="{A60241E1-D26D-4256-BCA7-237AA493A308}" destId="{F88AC6D2-9DF1-4D7B-BCCF-839C350CC9B5}" srcOrd="0" destOrd="0" presId="urn:microsoft.com/office/officeart/2005/8/layout/cycle2"/>
    <dgm:cxn modelId="{7761606E-2591-442F-BA3C-7201A5A5FDC4}" type="presOf" srcId="{A55B395A-3390-4FCC-83F1-B5D82063BCAB}" destId="{4C16AE58-1F69-498D-B121-EA3814CDC1E2}" srcOrd="1" destOrd="0" presId="urn:microsoft.com/office/officeart/2005/8/layout/cycle2"/>
    <dgm:cxn modelId="{2DEC690C-B9EF-4594-8E22-4DF6D9FB8F3C}" type="presOf" srcId="{604CE56C-7C45-49F6-9278-3AA6C4F298CD}" destId="{91A30134-9E80-4512-B410-2981D7DFE466}" srcOrd="1" destOrd="0" presId="urn:microsoft.com/office/officeart/2005/8/layout/cycle2"/>
    <dgm:cxn modelId="{1AC0A215-12A0-4784-8928-875E04721140}" type="presOf" srcId="{A55B395A-3390-4FCC-83F1-B5D82063BCAB}" destId="{48B3D887-D70E-4B05-A545-55D5C0529AC2}" srcOrd="0" destOrd="0" presId="urn:microsoft.com/office/officeart/2005/8/layout/cycle2"/>
    <dgm:cxn modelId="{E1D842FA-A67E-400A-8A3C-68D55B5F8E5F}" type="presParOf" srcId="{B832DA5D-7493-4368-8E6B-B4AC3661026C}" destId="{B5B2755E-B52B-43FB-AC08-3AB57202BF45}" srcOrd="0" destOrd="0" presId="urn:microsoft.com/office/officeart/2005/8/layout/cycle2"/>
    <dgm:cxn modelId="{8AE9E112-FE9F-411F-9DCD-14924CBECAC8}" type="presParOf" srcId="{B832DA5D-7493-4368-8E6B-B4AC3661026C}" destId="{025D5D8E-F975-41F3-AF87-224F6EA23733}" srcOrd="1" destOrd="0" presId="urn:microsoft.com/office/officeart/2005/8/layout/cycle2"/>
    <dgm:cxn modelId="{18E04B95-BE81-4C62-AE6C-A07C021736CC}" type="presParOf" srcId="{025D5D8E-F975-41F3-AF87-224F6EA23733}" destId="{AE20F021-6C76-415D-83CD-86DA6256075D}" srcOrd="0" destOrd="0" presId="urn:microsoft.com/office/officeart/2005/8/layout/cycle2"/>
    <dgm:cxn modelId="{A738A185-DDE9-4398-8110-9D2172B4D9FE}" type="presParOf" srcId="{B832DA5D-7493-4368-8E6B-B4AC3661026C}" destId="{F88AC6D2-9DF1-4D7B-BCCF-839C350CC9B5}" srcOrd="2" destOrd="0" presId="urn:microsoft.com/office/officeart/2005/8/layout/cycle2"/>
    <dgm:cxn modelId="{652AB2AB-2432-4FA5-8A35-70BBB490921A}" type="presParOf" srcId="{B832DA5D-7493-4368-8E6B-B4AC3661026C}" destId="{2C5F84CA-16E7-4E9C-991F-5859B6E8E1D3}" srcOrd="3" destOrd="0" presId="urn:microsoft.com/office/officeart/2005/8/layout/cycle2"/>
    <dgm:cxn modelId="{8ABA308F-97BB-41EF-BC27-71AD27B5B54C}" type="presParOf" srcId="{2C5F84CA-16E7-4E9C-991F-5859B6E8E1D3}" destId="{91A30134-9E80-4512-B410-2981D7DFE466}" srcOrd="0" destOrd="0" presId="urn:microsoft.com/office/officeart/2005/8/layout/cycle2"/>
    <dgm:cxn modelId="{E359D479-0EA7-431F-8C46-21ED3EFE0FB6}" type="presParOf" srcId="{B832DA5D-7493-4368-8E6B-B4AC3661026C}" destId="{8B395E06-1CED-48BE-86B3-49C2CB04B642}" srcOrd="4" destOrd="0" presId="urn:microsoft.com/office/officeart/2005/8/layout/cycle2"/>
    <dgm:cxn modelId="{7284C6C0-135A-440C-9BEC-EC0FB9A8D362}" type="presParOf" srcId="{B832DA5D-7493-4368-8E6B-B4AC3661026C}" destId="{C5D6B02D-C4F6-402D-AD8B-8125CBD5D437}" srcOrd="5" destOrd="0" presId="urn:microsoft.com/office/officeart/2005/8/layout/cycle2"/>
    <dgm:cxn modelId="{F120CB2D-20F4-4BA4-ADE0-981A86770079}" type="presParOf" srcId="{C5D6B02D-C4F6-402D-AD8B-8125CBD5D437}" destId="{4F82A43D-D7AB-41CD-AAFD-ADC8AC64AB36}" srcOrd="0" destOrd="0" presId="urn:microsoft.com/office/officeart/2005/8/layout/cycle2"/>
    <dgm:cxn modelId="{7A9A9EFF-4482-44D9-A467-02B190E47603}" type="presParOf" srcId="{B832DA5D-7493-4368-8E6B-B4AC3661026C}" destId="{0A5B22BE-D3C2-4448-9D2A-3C5AB47D7E75}" srcOrd="6" destOrd="0" presId="urn:microsoft.com/office/officeart/2005/8/layout/cycle2"/>
    <dgm:cxn modelId="{CD710F2E-97DC-427F-ACEA-441A4F85B54F}" type="presParOf" srcId="{B832DA5D-7493-4368-8E6B-B4AC3661026C}" destId="{48B3D887-D70E-4B05-A545-55D5C0529AC2}" srcOrd="7" destOrd="0" presId="urn:microsoft.com/office/officeart/2005/8/layout/cycle2"/>
    <dgm:cxn modelId="{8BBD4A59-344A-4630-A8BF-BCD402E39BAE}" type="presParOf" srcId="{48B3D887-D70E-4B05-A545-55D5C0529AC2}" destId="{4C16AE58-1F69-498D-B121-EA3814CDC1E2}" srcOrd="0" destOrd="0" presId="urn:microsoft.com/office/officeart/2005/8/layout/cycle2"/>
    <dgm:cxn modelId="{9D140696-3036-4F22-96E2-55601E02ECB2}" type="presParOf" srcId="{B832DA5D-7493-4368-8E6B-B4AC3661026C}" destId="{1661B5FB-A8CD-4F36-BBFB-7AF7160212C3}" srcOrd="8" destOrd="0" presId="urn:microsoft.com/office/officeart/2005/8/layout/cycle2"/>
    <dgm:cxn modelId="{D4AF504E-1E90-4597-BD52-0D66873E7983}" type="presParOf" srcId="{B832DA5D-7493-4368-8E6B-B4AC3661026C}" destId="{BCC81358-B67E-48E7-95F5-D890B0090F00}" srcOrd="9" destOrd="0" presId="urn:microsoft.com/office/officeart/2005/8/layout/cycle2"/>
    <dgm:cxn modelId="{F026EE55-F1FE-4D71-BF94-D3FA41F1FBA6}" type="presParOf" srcId="{BCC81358-B67E-48E7-95F5-D890B0090F00}" destId="{C35EA026-13C9-495D-B804-8E3C781D6FD6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D71669-D6E7-4168-920F-2BE7DE1180E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17968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BCB400-67F1-4D98-9B37-2112A60A9EE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83931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0DBE04-8955-4404-BDF2-C1489C5CD3B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09445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65DCDD-5572-4ED4-BC13-A7E3A3D93DC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40251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92CBC1-A74A-45F5-B84F-CB0D14E0512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66658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6352F0-30B1-486C-8031-851A558008E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31798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442ECF-9A8E-4A8B-9E52-2F785EC73C4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33014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7A76D9-57D5-4049-A66B-280A5EF7CF3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40878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F99A62-9FF2-4988-A38A-AF4A741D6F5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96854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270617-63DD-48AD-96EC-4410A5D43A3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0104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515B62-38EF-4752-9EB4-A965562F488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69104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364F55D-4922-4FBF-BDD8-5B2916DA1D3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3022" y="4221088"/>
            <a:ext cx="7653054" cy="720080"/>
          </a:xfrm>
        </p:spPr>
        <p:txBody>
          <a:bodyPr/>
          <a:lstStyle/>
          <a:p>
            <a:pPr algn="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заведующего по ВМР 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Салынова Елена Владимировна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308152" y="0"/>
            <a:ext cx="7660978" cy="1755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100" dirty="0">
                <a:latin typeface="Calibri"/>
                <a:ea typeface="Calibri"/>
                <a:cs typeface="Times New Roman"/>
              </a:rPr>
              <a:t/>
            </a:r>
            <a:br>
              <a:rPr lang="ru-RU" sz="1100" dirty="0">
                <a:latin typeface="Calibri"/>
                <a:ea typeface="Calibri"/>
                <a:cs typeface="Times New Roman"/>
              </a:rPr>
            </a:br>
            <a:endParaRPr lang="ru-RU" sz="11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Муниципальное бюджетное дошкольное образовательное учреждение</a:t>
            </a:r>
            <a:endParaRPr lang="ru-RU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«Детский сад </a:t>
            </a:r>
            <a:r>
              <a:rPr lang="en-US" sz="2400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N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10</a:t>
            </a:r>
            <a:r>
              <a:rPr lang="ru-RU" sz="2400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»</a:t>
            </a:r>
            <a:endParaRPr lang="ru-RU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187066" y="2420888"/>
            <a:ext cx="7481466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ru-RU" altLang="ru-RU" sz="3600" b="1" kern="0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Круглый стол</a:t>
            </a:r>
          </a:p>
          <a:p>
            <a:r>
              <a:rPr lang="ru-RU" altLang="ru-RU" sz="3600" b="1" kern="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«Ранняя </a:t>
            </a:r>
            <a:r>
              <a:rPr lang="ru-RU" altLang="ru-RU" sz="3600" b="1" kern="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профориентация </a:t>
            </a:r>
            <a:r>
              <a:rPr lang="ru-RU" altLang="ru-RU" sz="36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детей дошкольного </a:t>
            </a:r>
            <a:r>
              <a:rPr lang="ru-RU" altLang="ru-RU" sz="36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возраста»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332655"/>
            <a:ext cx="991196" cy="1182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851920" y="6131023"/>
            <a:ext cx="21904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Сасово, 2019 г.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7283450" cy="503238"/>
          </a:xfrm>
        </p:spPr>
        <p:txBody>
          <a:bodyPr/>
          <a:lstStyle/>
          <a:p>
            <a:r>
              <a:rPr lang="ru-RU" altLang="ru-RU" sz="2400" b="1" dirty="0" smtClean="0">
                <a:solidFill>
                  <a:schemeClr val="bg1"/>
                </a:solidFill>
              </a:rPr>
              <a:t>Образовательные технологии</a:t>
            </a:r>
            <a:endParaRPr lang="ru-RU" altLang="ru-RU" sz="2400" b="1" dirty="0">
              <a:solidFill>
                <a:schemeClr val="bg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472112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sz="2400" b="1" dirty="0" smtClean="0">
                <a:solidFill>
                  <a:srgbClr val="1A3C18"/>
                </a:solidFill>
              </a:rPr>
              <a:t>Педагогическая </a:t>
            </a:r>
            <a:r>
              <a:rPr lang="ru-RU" altLang="ru-RU" sz="2400" b="1" dirty="0">
                <a:solidFill>
                  <a:srgbClr val="1A3C18"/>
                </a:solidFill>
              </a:rPr>
              <a:t>технология организации </a:t>
            </a:r>
            <a:r>
              <a:rPr lang="ru-RU" altLang="ru-RU" sz="2400" b="1" dirty="0" smtClean="0">
                <a:solidFill>
                  <a:srgbClr val="1A3C18"/>
                </a:solidFill>
              </a:rPr>
              <a:t/>
            </a:r>
            <a:br>
              <a:rPr lang="ru-RU" altLang="ru-RU" sz="2400" b="1" dirty="0" smtClean="0">
                <a:solidFill>
                  <a:srgbClr val="1A3C18"/>
                </a:solidFill>
              </a:rPr>
            </a:br>
            <a:r>
              <a:rPr lang="ru-RU" altLang="ru-RU" sz="2400" b="1" dirty="0" smtClean="0">
                <a:solidFill>
                  <a:srgbClr val="1A3C18"/>
                </a:solidFill>
              </a:rPr>
              <a:t>сюжетно-ролевых </a:t>
            </a:r>
            <a:r>
              <a:rPr lang="ru-RU" altLang="ru-RU" sz="2400" b="1" dirty="0">
                <a:solidFill>
                  <a:srgbClr val="1A3C18"/>
                </a:solidFill>
              </a:rPr>
              <a:t>игр </a:t>
            </a:r>
            <a:r>
              <a:rPr lang="ru-RU" altLang="ru-RU" sz="2400" b="1" dirty="0" smtClean="0">
                <a:solidFill>
                  <a:srgbClr val="1A3C18"/>
                </a:solidFill>
              </a:rPr>
              <a:t/>
            </a:r>
            <a:br>
              <a:rPr lang="ru-RU" altLang="ru-RU" sz="2400" b="1" dirty="0" smtClean="0">
                <a:solidFill>
                  <a:srgbClr val="1A3C18"/>
                </a:solidFill>
              </a:rPr>
            </a:br>
            <a:r>
              <a:rPr lang="ru-RU" altLang="ru-RU" sz="2400" i="1" dirty="0" smtClean="0">
                <a:solidFill>
                  <a:srgbClr val="1A3C18"/>
                </a:solidFill>
              </a:rPr>
              <a:t>(</a:t>
            </a:r>
            <a:r>
              <a:rPr lang="ru-RU" altLang="ru-RU" sz="2400" i="1" dirty="0">
                <a:solidFill>
                  <a:srgbClr val="1A3C18"/>
                </a:solidFill>
              </a:rPr>
              <a:t>Д.Б. </a:t>
            </a:r>
            <a:r>
              <a:rPr lang="ru-RU" altLang="ru-RU" sz="2400" i="1" dirty="0" err="1">
                <a:solidFill>
                  <a:srgbClr val="1A3C18"/>
                </a:solidFill>
              </a:rPr>
              <a:t>Эльконин</a:t>
            </a:r>
            <a:r>
              <a:rPr lang="ru-RU" altLang="ru-RU" sz="2400" i="1" dirty="0">
                <a:solidFill>
                  <a:srgbClr val="1A3C18"/>
                </a:solidFill>
              </a:rPr>
              <a:t>, </a:t>
            </a:r>
            <a:r>
              <a:rPr lang="ru-RU" altLang="ru-RU" sz="2400" i="1" dirty="0" smtClean="0">
                <a:solidFill>
                  <a:srgbClr val="1A3C18"/>
                </a:solidFill>
              </a:rPr>
              <a:t>А.В</a:t>
            </a:r>
            <a:r>
              <a:rPr lang="ru-RU" altLang="ru-RU" sz="2400" i="1" dirty="0">
                <a:solidFill>
                  <a:srgbClr val="1A3C18"/>
                </a:solidFill>
              </a:rPr>
              <a:t>. Запорожец, Р.И. Жуковская, </a:t>
            </a:r>
            <a:r>
              <a:rPr lang="ru-RU" altLang="ru-RU" sz="2400" i="1" dirty="0" smtClean="0">
                <a:solidFill>
                  <a:srgbClr val="1A3C18"/>
                </a:solidFill>
              </a:rPr>
              <a:t/>
            </a:r>
            <a:br>
              <a:rPr lang="ru-RU" altLang="ru-RU" sz="2400" i="1" dirty="0" smtClean="0">
                <a:solidFill>
                  <a:srgbClr val="1A3C18"/>
                </a:solidFill>
              </a:rPr>
            </a:br>
            <a:r>
              <a:rPr lang="ru-RU" altLang="ru-RU" sz="2400" i="1" dirty="0" smtClean="0">
                <a:solidFill>
                  <a:srgbClr val="1A3C18"/>
                </a:solidFill>
              </a:rPr>
              <a:t>Д.В</a:t>
            </a:r>
            <a:r>
              <a:rPr lang="ru-RU" altLang="ru-RU" sz="2400" i="1" dirty="0">
                <a:solidFill>
                  <a:srgbClr val="1A3C18"/>
                </a:solidFill>
              </a:rPr>
              <a:t>. </a:t>
            </a:r>
            <a:r>
              <a:rPr lang="ru-RU" altLang="ru-RU" sz="2400" i="1" dirty="0" err="1">
                <a:solidFill>
                  <a:srgbClr val="1A3C18"/>
                </a:solidFill>
              </a:rPr>
              <a:t>Менджерицкая</a:t>
            </a:r>
            <a:r>
              <a:rPr lang="ru-RU" altLang="ru-RU" sz="2400" i="1" dirty="0">
                <a:solidFill>
                  <a:srgbClr val="1A3C18"/>
                </a:solidFill>
              </a:rPr>
              <a:t>, А.П. Усова, Н.Я. Михайленко</a:t>
            </a:r>
            <a:r>
              <a:rPr lang="ru-RU" altLang="ru-RU" sz="2400" i="1" dirty="0" smtClean="0">
                <a:solidFill>
                  <a:srgbClr val="1A3C18"/>
                </a:solidFill>
              </a:rPr>
              <a:t>)</a:t>
            </a:r>
            <a:endParaRPr lang="ru-RU" altLang="ru-RU" sz="2400" i="1" dirty="0">
              <a:solidFill>
                <a:srgbClr val="1A3C18"/>
              </a:solidFill>
            </a:endParaRPr>
          </a:p>
          <a:p>
            <a:r>
              <a:rPr lang="ru-RU" altLang="ru-RU" sz="2400" b="1" dirty="0" smtClean="0">
                <a:solidFill>
                  <a:srgbClr val="1A3C18"/>
                </a:solidFill>
              </a:rPr>
              <a:t>Младший возраст (3–4 года): </a:t>
            </a:r>
            <a:r>
              <a:rPr lang="ru-RU" altLang="ru-RU" sz="2400" dirty="0" smtClean="0">
                <a:solidFill>
                  <a:srgbClr val="1A3C18"/>
                </a:solidFill>
              </a:rPr>
              <a:t>трудовые действия носят имитационный, подражательный характер (водитель управляет, продавец взвешивает, …).</a:t>
            </a:r>
            <a:endParaRPr lang="ru-RU" altLang="ru-RU" sz="2400" b="1" dirty="0" smtClean="0">
              <a:solidFill>
                <a:srgbClr val="1A3C18"/>
              </a:solidFill>
            </a:endParaRPr>
          </a:p>
          <a:p>
            <a:r>
              <a:rPr lang="ru-RU" altLang="ru-RU" sz="2400" b="1" dirty="0" smtClean="0">
                <a:solidFill>
                  <a:srgbClr val="1A3C18"/>
                </a:solidFill>
              </a:rPr>
              <a:t>Средний возраст (4–5 лет): </a:t>
            </a:r>
            <a:r>
              <a:rPr lang="ru-RU" altLang="ru-RU" sz="2400" dirty="0" smtClean="0">
                <a:solidFill>
                  <a:srgbClr val="1A3C18"/>
                </a:solidFill>
              </a:rPr>
              <a:t>сюжет усложняется, увеличивается количество изображаемых трудовых действий (построение дома, лечение детей, …)</a:t>
            </a:r>
            <a:endParaRPr lang="ru-RU" altLang="ru-RU" sz="2400" b="1" dirty="0" smtClean="0">
              <a:solidFill>
                <a:srgbClr val="1A3C18"/>
              </a:solidFill>
            </a:endParaRPr>
          </a:p>
          <a:p>
            <a:r>
              <a:rPr lang="ru-RU" altLang="ru-RU" sz="2400" b="1" dirty="0">
                <a:solidFill>
                  <a:srgbClr val="1A3C18"/>
                </a:solidFill>
              </a:rPr>
              <a:t>Старший возраст </a:t>
            </a:r>
            <a:r>
              <a:rPr lang="ru-RU" altLang="ru-RU" sz="2400" b="1" dirty="0" smtClean="0">
                <a:solidFill>
                  <a:srgbClr val="1A3C18"/>
                </a:solidFill>
              </a:rPr>
              <a:t>(5–7 лет): </a:t>
            </a:r>
            <a:r>
              <a:rPr lang="ru-RU" altLang="ru-RU" sz="2400" dirty="0" smtClean="0">
                <a:solidFill>
                  <a:srgbClr val="1A3C18"/>
                </a:solidFill>
              </a:rPr>
              <a:t>игра отражает отдельные профессии (актер, летчик, врач), воспроизводятся взаимоотношения людей в работе, появляются игры в профессии родителей. </a:t>
            </a:r>
            <a:endParaRPr lang="ru-RU" altLang="ru-RU" sz="2400" b="1" dirty="0">
              <a:solidFill>
                <a:srgbClr val="1A3C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64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7283450" cy="503238"/>
          </a:xfrm>
        </p:spPr>
        <p:txBody>
          <a:bodyPr/>
          <a:lstStyle/>
          <a:p>
            <a:r>
              <a:rPr lang="ru-RU" altLang="ru-RU" sz="2400" b="1" dirty="0" smtClean="0">
                <a:solidFill>
                  <a:schemeClr val="bg1"/>
                </a:solidFill>
              </a:rPr>
              <a:t>Образовательные технологии</a:t>
            </a:r>
            <a:endParaRPr lang="ru-RU" altLang="ru-RU" sz="2400" b="1" dirty="0">
              <a:solidFill>
                <a:schemeClr val="bg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980728"/>
            <a:ext cx="8229600" cy="5472112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sz="2400" b="1" dirty="0" smtClean="0">
                <a:solidFill>
                  <a:srgbClr val="1A3C18"/>
                </a:solidFill>
              </a:rPr>
              <a:t>Технология </a:t>
            </a:r>
            <a:r>
              <a:rPr lang="ru-RU" altLang="ru-RU" sz="2400" b="1" dirty="0">
                <a:solidFill>
                  <a:srgbClr val="1A3C18"/>
                </a:solidFill>
              </a:rPr>
              <a:t>интегрированного обучения </a:t>
            </a:r>
            <a:r>
              <a:rPr lang="ru-RU" altLang="ru-RU" sz="2400" b="1" dirty="0" smtClean="0">
                <a:solidFill>
                  <a:srgbClr val="1A3C18"/>
                </a:solidFill>
              </a:rPr>
              <a:t/>
            </a:r>
            <a:br>
              <a:rPr lang="ru-RU" altLang="ru-RU" sz="2400" b="1" dirty="0" smtClean="0">
                <a:solidFill>
                  <a:srgbClr val="1A3C18"/>
                </a:solidFill>
              </a:rPr>
            </a:br>
            <a:r>
              <a:rPr lang="ru-RU" altLang="ru-RU" sz="2400" i="1" dirty="0" smtClean="0">
                <a:solidFill>
                  <a:srgbClr val="1A3C18"/>
                </a:solidFill>
              </a:rPr>
              <a:t>(</a:t>
            </a:r>
            <a:r>
              <a:rPr lang="ru-RU" altLang="ru-RU" sz="2400" i="1" dirty="0">
                <a:solidFill>
                  <a:srgbClr val="1A3C18"/>
                </a:solidFill>
              </a:rPr>
              <a:t>Л.А. </a:t>
            </a:r>
            <a:r>
              <a:rPr lang="ru-RU" altLang="ru-RU" sz="2400" i="1" dirty="0" err="1">
                <a:solidFill>
                  <a:srgbClr val="1A3C18"/>
                </a:solidFill>
              </a:rPr>
              <a:t>Венгер</a:t>
            </a:r>
            <a:r>
              <a:rPr lang="ru-RU" altLang="ru-RU" sz="2400" i="1" dirty="0">
                <a:solidFill>
                  <a:srgbClr val="1A3C18"/>
                </a:solidFill>
              </a:rPr>
              <a:t>, Е.Е. Кравцова, О.А. </a:t>
            </a:r>
            <a:r>
              <a:rPr lang="ru-RU" altLang="ru-RU" sz="2400" i="1" dirty="0" err="1">
                <a:solidFill>
                  <a:srgbClr val="1A3C18"/>
                </a:solidFill>
              </a:rPr>
              <a:t>Скоролупова</a:t>
            </a:r>
            <a:r>
              <a:rPr lang="ru-RU" altLang="ru-RU" sz="2400" i="1" dirty="0" smtClean="0">
                <a:solidFill>
                  <a:srgbClr val="1A3C18"/>
                </a:solidFill>
              </a:rPr>
              <a:t>)</a:t>
            </a:r>
          </a:p>
        </p:txBody>
      </p:sp>
      <p:graphicFrame>
        <p:nvGraphicFramePr>
          <p:cNvPr id="5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0807088"/>
              </p:ext>
            </p:extLst>
          </p:nvPr>
        </p:nvGraphicFramePr>
        <p:xfrm>
          <a:off x="611560" y="2132856"/>
          <a:ext cx="8013576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74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7283450" cy="503238"/>
          </a:xfrm>
        </p:spPr>
        <p:txBody>
          <a:bodyPr/>
          <a:lstStyle/>
          <a:p>
            <a:r>
              <a:rPr lang="ru-RU" altLang="ru-RU" sz="2400" b="1" dirty="0" smtClean="0">
                <a:solidFill>
                  <a:schemeClr val="bg1"/>
                </a:solidFill>
              </a:rPr>
              <a:t>Образовательные технологии</a:t>
            </a:r>
            <a:endParaRPr lang="ru-RU" altLang="ru-RU" sz="2400" b="1" dirty="0">
              <a:solidFill>
                <a:schemeClr val="bg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472112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sz="2400" b="1" dirty="0" smtClean="0">
                <a:solidFill>
                  <a:srgbClr val="1A3C18"/>
                </a:solidFill>
              </a:rPr>
              <a:t>Информационно-коммуникационные </a:t>
            </a:r>
            <a:br>
              <a:rPr lang="ru-RU" altLang="ru-RU" sz="2400" b="1" dirty="0" smtClean="0">
                <a:solidFill>
                  <a:srgbClr val="1A3C18"/>
                </a:solidFill>
              </a:rPr>
            </a:br>
            <a:r>
              <a:rPr lang="ru-RU" altLang="ru-RU" sz="2400" b="1" dirty="0" smtClean="0">
                <a:solidFill>
                  <a:srgbClr val="1A3C18"/>
                </a:solidFill>
              </a:rPr>
              <a:t>технологии</a:t>
            </a:r>
          </a:p>
          <a:p>
            <a:r>
              <a:rPr lang="ru-RU" altLang="ru-RU" sz="2400" b="1" dirty="0" smtClean="0">
                <a:solidFill>
                  <a:srgbClr val="1A3C18"/>
                </a:solidFill>
              </a:rPr>
              <a:t>Мультимедийные презентации </a:t>
            </a:r>
            <a:r>
              <a:rPr lang="ru-RU" altLang="ru-RU" sz="2400" dirty="0" smtClean="0">
                <a:solidFill>
                  <a:srgbClr val="1A3C18"/>
                </a:solidFill>
              </a:rPr>
              <a:t>(наглядность, дающая педагогу выстроить объяснение с использование фото- и видеофрагментов): «</a:t>
            </a:r>
            <a:r>
              <a:rPr lang="ru-RU" altLang="ru-RU" sz="2400" dirty="0">
                <a:solidFill>
                  <a:srgbClr val="1A3C18"/>
                </a:solidFill>
              </a:rPr>
              <a:t>Делай, как я!»: совместно с родителями изучаем какое-либо интересное дело и презентуем его </a:t>
            </a:r>
            <a:r>
              <a:rPr lang="ru-RU" altLang="ru-RU" sz="2400" dirty="0" smtClean="0">
                <a:solidFill>
                  <a:srgbClr val="1A3C18"/>
                </a:solidFill>
              </a:rPr>
              <a:t>(от  </a:t>
            </a:r>
            <a:r>
              <a:rPr lang="ru-RU" altLang="ru-RU" sz="2400" dirty="0">
                <a:solidFill>
                  <a:srgbClr val="1A3C18"/>
                </a:solidFill>
              </a:rPr>
              <a:t>замеса теста до шитья, мелкого ремонта книг и т.д</a:t>
            </a:r>
            <a:r>
              <a:rPr lang="ru-RU" altLang="ru-RU" sz="2400" dirty="0" smtClean="0">
                <a:solidFill>
                  <a:srgbClr val="1A3C18"/>
                </a:solidFill>
              </a:rPr>
              <a:t>.), </a:t>
            </a:r>
            <a:r>
              <a:rPr lang="ru-RU" altLang="ru-RU" sz="2400" dirty="0">
                <a:solidFill>
                  <a:srgbClr val="1A3C18"/>
                </a:solidFill>
              </a:rPr>
              <a:t>фоторепортаж с работы родителя, </a:t>
            </a:r>
            <a:endParaRPr lang="ru-RU" altLang="ru-RU" sz="2400" b="1" dirty="0" smtClean="0">
              <a:solidFill>
                <a:srgbClr val="1A3C18"/>
              </a:solidFill>
            </a:endParaRPr>
          </a:p>
          <a:p>
            <a:r>
              <a:rPr lang="ru-RU" altLang="ru-RU" sz="2400" b="1" dirty="0" smtClean="0">
                <a:solidFill>
                  <a:srgbClr val="1A3C18"/>
                </a:solidFill>
              </a:rPr>
              <a:t>Виртуальные экскурсии</a:t>
            </a:r>
            <a:r>
              <a:rPr lang="ru-RU" altLang="ru-RU" sz="2400" dirty="0" smtClean="0">
                <a:solidFill>
                  <a:srgbClr val="1A3C18"/>
                </a:solidFill>
              </a:rPr>
              <a:t> (на предприятия, с представителями профессий которых </a:t>
            </a:r>
            <a:r>
              <a:rPr lang="ru-RU" altLang="ru-RU" sz="2400" dirty="0">
                <a:solidFill>
                  <a:srgbClr val="1A3C18"/>
                </a:solidFill>
              </a:rPr>
              <a:t>знакомят дошкольников): </a:t>
            </a:r>
            <a:r>
              <a:rPr lang="ru-RU" altLang="ru-RU" sz="2400" dirty="0" smtClean="0">
                <a:solidFill>
                  <a:srgbClr val="1A3C18"/>
                </a:solidFill>
              </a:rPr>
              <a:t>на </a:t>
            </a:r>
            <a:r>
              <a:rPr lang="ru-RU" altLang="ru-RU" sz="2400" dirty="0">
                <a:solidFill>
                  <a:srgbClr val="1A3C18"/>
                </a:solidFill>
              </a:rPr>
              <a:t>хлебозавод или кондитерскую </a:t>
            </a:r>
            <a:r>
              <a:rPr lang="ru-RU" altLang="ru-RU" sz="2400" dirty="0" smtClean="0">
                <a:solidFill>
                  <a:srgbClr val="1A3C18"/>
                </a:solidFill>
              </a:rPr>
              <a:t>фабрику, в магазин, на почту, в ателье, на работу к родителям.</a:t>
            </a:r>
            <a:endParaRPr lang="ru-RU" altLang="ru-RU" sz="2400" b="1" dirty="0">
              <a:solidFill>
                <a:srgbClr val="1A3C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76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7283450" cy="503238"/>
          </a:xfrm>
        </p:spPr>
        <p:txBody>
          <a:bodyPr/>
          <a:lstStyle/>
          <a:p>
            <a:r>
              <a:rPr lang="ru-RU" altLang="ru-RU" sz="2400" b="1" dirty="0" smtClean="0">
                <a:solidFill>
                  <a:schemeClr val="bg1"/>
                </a:solidFill>
              </a:rPr>
              <a:t>Оснащение </a:t>
            </a:r>
            <a:r>
              <a:rPr lang="ru-RU" altLang="ru-RU" sz="2400" b="1" dirty="0" err="1" smtClean="0">
                <a:solidFill>
                  <a:schemeClr val="bg1"/>
                </a:solidFill>
              </a:rPr>
              <a:t>профориентированной</a:t>
            </a:r>
            <a:r>
              <a:rPr lang="ru-RU" altLang="ru-RU" sz="2400" b="1" dirty="0" smtClean="0">
                <a:solidFill>
                  <a:schemeClr val="bg1"/>
                </a:solidFill>
              </a:rPr>
              <a:t> РППС</a:t>
            </a:r>
            <a:endParaRPr lang="ru-RU" altLang="ru-RU" sz="2400" b="1" dirty="0">
              <a:solidFill>
                <a:schemeClr val="bg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472112"/>
          </a:xfrm>
        </p:spPr>
        <p:txBody>
          <a:bodyPr/>
          <a:lstStyle/>
          <a:p>
            <a:r>
              <a:rPr lang="ru-RU" altLang="ru-RU" sz="2400" dirty="0" smtClean="0">
                <a:solidFill>
                  <a:srgbClr val="1A3C18"/>
                </a:solidFill>
              </a:rPr>
              <a:t>Система </a:t>
            </a:r>
            <a:r>
              <a:rPr lang="ru-RU" altLang="ru-RU" sz="2400" dirty="0">
                <a:solidFill>
                  <a:srgbClr val="1A3C18"/>
                </a:solidFill>
              </a:rPr>
              <a:t>студий (творческих мастерских): </a:t>
            </a:r>
            <a:r>
              <a:rPr lang="ru-RU" altLang="ru-RU" sz="2400" dirty="0" smtClean="0">
                <a:solidFill>
                  <a:srgbClr val="1A3C18"/>
                </a:solidFill>
              </a:rPr>
              <a:t>«</a:t>
            </a:r>
            <a:r>
              <a:rPr lang="ru-RU" altLang="ru-RU" sz="2400" dirty="0">
                <a:solidFill>
                  <a:srgbClr val="1A3C18"/>
                </a:solidFill>
              </a:rPr>
              <a:t>Строители</a:t>
            </a:r>
            <a:r>
              <a:rPr lang="ru-RU" altLang="ru-RU" sz="2400" dirty="0" smtClean="0">
                <a:solidFill>
                  <a:srgbClr val="1A3C18"/>
                </a:solidFill>
              </a:rPr>
              <a:t>» (архитектор, плотник и т.д.); «</a:t>
            </a:r>
            <a:r>
              <a:rPr lang="ru-RU" altLang="ru-RU" sz="2400" dirty="0">
                <a:solidFill>
                  <a:srgbClr val="1A3C18"/>
                </a:solidFill>
              </a:rPr>
              <a:t>Ателье» (швея</a:t>
            </a:r>
            <a:r>
              <a:rPr lang="ru-RU" altLang="ru-RU" sz="2400" dirty="0" smtClean="0">
                <a:solidFill>
                  <a:srgbClr val="1A3C18"/>
                </a:solidFill>
              </a:rPr>
              <a:t>, </a:t>
            </a:r>
            <a:r>
              <a:rPr lang="ru-RU" altLang="ru-RU" sz="2400" dirty="0">
                <a:solidFill>
                  <a:srgbClr val="1A3C18"/>
                </a:solidFill>
              </a:rPr>
              <a:t>модельер и т.д</a:t>
            </a:r>
            <a:r>
              <a:rPr lang="ru-RU" altLang="ru-RU" sz="2400" dirty="0" smtClean="0">
                <a:solidFill>
                  <a:srgbClr val="1A3C18"/>
                </a:solidFill>
              </a:rPr>
              <a:t>.); «Изостудия» (художник, скульптор), «Музыкальная школа</a:t>
            </a:r>
            <a:r>
              <a:rPr lang="ru-RU" altLang="ru-RU" sz="2400" dirty="0">
                <a:solidFill>
                  <a:srgbClr val="1A3C18"/>
                </a:solidFill>
              </a:rPr>
              <a:t>» (</a:t>
            </a:r>
            <a:r>
              <a:rPr lang="ru-RU" altLang="ru-RU" sz="2400" dirty="0" smtClean="0">
                <a:solidFill>
                  <a:srgbClr val="1A3C18"/>
                </a:solidFill>
              </a:rPr>
              <a:t>инструменталисты, певцы) … ;</a:t>
            </a:r>
          </a:p>
          <a:p>
            <a:r>
              <a:rPr lang="ru-RU" altLang="ru-RU" sz="2400" dirty="0" smtClean="0">
                <a:solidFill>
                  <a:srgbClr val="1A3C18"/>
                </a:solidFill>
              </a:rPr>
              <a:t>Подбор </a:t>
            </a:r>
            <a:r>
              <a:rPr lang="ru-RU" altLang="ru-RU" sz="2400" dirty="0">
                <a:solidFill>
                  <a:srgbClr val="1A3C18"/>
                </a:solidFill>
              </a:rPr>
              <a:t>художественной литературы, энциклопедий, самодельных книжек-малышек, связанных с темой «Профессии», в книжном уголке;</a:t>
            </a:r>
          </a:p>
          <a:p>
            <a:r>
              <a:rPr lang="ru-RU" altLang="ru-RU" sz="2400" dirty="0" smtClean="0">
                <a:solidFill>
                  <a:srgbClr val="1A3C18"/>
                </a:solidFill>
              </a:rPr>
              <a:t>Создание </a:t>
            </a:r>
            <a:r>
              <a:rPr lang="ru-RU" altLang="ru-RU" sz="2400" dirty="0">
                <a:solidFill>
                  <a:srgbClr val="1A3C18"/>
                </a:solidFill>
              </a:rPr>
              <a:t>картотеки пословиц и поговорок о труде, загадок, стихов и песен о профессиях и орудиях труда;</a:t>
            </a:r>
          </a:p>
          <a:p>
            <a:r>
              <a:rPr lang="ru-RU" altLang="ru-RU" sz="2400" dirty="0" smtClean="0">
                <a:solidFill>
                  <a:srgbClr val="1A3C18"/>
                </a:solidFill>
              </a:rPr>
              <a:t>Подбор </a:t>
            </a:r>
            <a:r>
              <a:rPr lang="ru-RU" altLang="ru-RU" sz="2400" dirty="0">
                <a:solidFill>
                  <a:srgbClr val="1A3C18"/>
                </a:solidFill>
              </a:rPr>
              <a:t>иллюстраций, репродукций картин, раскрасок с профессиями в уголке изобразительной деятельности</a:t>
            </a:r>
            <a:r>
              <a:rPr lang="ru-RU" altLang="ru-RU" sz="2400" dirty="0" smtClean="0">
                <a:solidFill>
                  <a:srgbClr val="1A3C18"/>
                </a:solidFill>
              </a:rPr>
              <a:t>;</a:t>
            </a:r>
            <a:endParaRPr lang="ru-RU" altLang="ru-RU" sz="2400" dirty="0">
              <a:solidFill>
                <a:srgbClr val="1A3C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46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7283450" cy="503238"/>
          </a:xfrm>
        </p:spPr>
        <p:txBody>
          <a:bodyPr/>
          <a:lstStyle/>
          <a:p>
            <a:r>
              <a:rPr lang="ru-RU" altLang="ru-RU" sz="2400" b="1" dirty="0">
                <a:solidFill>
                  <a:schemeClr val="bg1"/>
                </a:solidFill>
              </a:rPr>
              <a:t>Оснащение </a:t>
            </a:r>
            <a:r>
              <a:rPr lang="ru-RU" altLang="ru-RU" sz="2400" b="1" dirty="0" err="1">
                <a:solidFill>
                  <a:schemeClr val="bg1"/>
                </a:solidFill>
              </a:rPr>
              <a:t>профориентированной</a:t>
            </a:r>
            <a:r>
              <a:rPr lang="ru-RU" altLang="ru-RU" sz="2400" b="1" dirty="0">
                <a:solidFill>
                  <a:schemeClr val="bg1"/>
                </a:solidFill>
              </a:rPr>
              <a:t> РППС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472112"/>
          </a:xfrm>
        </p:spPr>
        <p:txBody>
          <a:bodyPr/>
          <a:lstStyle/>
          <a:p>
            <a:r>
              <a:rPr lang="ru-RU" altLang="ru-RU" sz="2400" dirty="0" smtClean="0">
                <a:solidFill>
                  <a:srgbClr val="1A3C18"/>
                </a:solidFill>
              </a:rPr>
              <a:t>Подбор </a:t>
            </a:r>
            <a:r>
              <a:rPr lang="ru-RU" altLang="ru-RU" sz="2400" dirty="0">
                <a:solidFill>
                  <a:srgbClr val="1A3C18"/>
                </a:solidFill>
              </a:rPr>
              <a:t>и изготовление дидактических игр по ознакомлению с профессиями;</a:t>
            </a:r>
          </a:p>
          <a:p>
            <a:r>
              <a:rPr lang="ru-RU" altLang="ru-RU" sz="2400" dirty="0" smtClean="0">
                <a:solidFill>
                  <a:srgbClr val="1A3C18"/>
                </a:solidFill>
              </a:rPr>
              <a:t>Подбор </a:t>
            </a:r>
            <a:r>
              <a:rPr lang="ru-RU" altLang="ru-RU" sz="2400" dirty="0">
                <a:solidFill>
                  <a:srgbClr val="1A3C18"/>
                </a:solidFill>
              </a:rPr>
              <a:t>демонстрационного материала по теме «Профессии</a:t>
            </a:r>
            <a:r>
              <a:rPr lang="ru-RU" altLang="ru-RU" sz="2400" dirty="0" smtClean="0">
                <a:solidFill>
                  <a:srgbClr val="1A3C18"/>
                </a:solidFill>
              </a:rPr>
              <a:t>»;</a:t>
            </a:r>
            <a:endParaRPr lang="ru-RU" altLang="ru-RU" sz="2400" dirty="0">
              <a:solidFill>
                <a:srgbClr val="1A3C18"/>
              </a:solidFill>
            </a:endParaRPr>
          </a:p>
          <a:p>
            <a:r>
              <a:rPr lang="ru-RU" altLang="ru-RU" sz="2400" dirty="0" smtClean="0">
                <a:solidFill>
                  <a:srgbClr val="1A3C18"/>
                </a:solidFill>
              </a:rPr>
              <a:t>Подбор </a:t>
            </a:r>
            <a:r>
              <a:rPr lang="ru-RU" altLang="ru-RU" sz="2400" dirty="0">
                <a:solidFill>
                  <a:srgbClr val="1A3C18"/>
                </a:solidFill>
              </a:rPr>
              <a:t>мультфильмов, видеофильмов, видеороликов, связанных с темой «Профессии»;</a:t>
            </a:r>
          </a:p>
          <a:p>
            <a:r>
              <a:rPr lang="ru-RU" altLang="ru-RU" sz="2400" dirty="0" smtClean="0">
                <a:solidFill>
                  <a:srgbClr val="1A3C18"/>
                </a:solidFill>
              </a:rPr>
              <a:t>Выпуск </a:t>
            </a:r>
            <a:r>
              <a:rPr lang="ru-RU" altLang="ru-RU" sz="2400" dirty="0">
                <a:solidFill>
                  <a:srgbClr val="1A3C18"/>
                </a:solidFill>
              </a:rPr>
              <a:t>настенной газеты, </a:t>
            </a:r>
            <a:r>
              <a:rPr lang="ru-RU" altLang="ru-RU" sz="2400" dirty="0" smtClean="0">
                <a:solidFill>
                  <a:srgbClr val="1A3C18"/>
                </a:solidFill>
              </a:rPr>
              <a:t>посвященной </a:t>
            </a:r>
            <a:r>
              <a:rPr lang="ru-RU" altLang="ru-RU" sz="2400" dirty="0">
                <a:solidFill>
                  <a:srgbClr val="1A3C18"/>
                </a:solidFill>
              </a:rPr>
              <a:t>профессиям взрослых;</a:t>
            </a:r>
          </a:p>
          <a:p>
            <a:r>
              <a:rPr lang="ru-RU" altLang="ru-RU" sz="2400" dirty="0" smtClean="0">
                <a:solidFill>
                  <a:srgbClr val="1A3C18"/>
                </a:solidFill>
              </a:rPr>
              <a:t>Оформление </a:t>
            </a:r>
            <a:r>
              <a:rPr lang="ru-RU" altLang="ru-RU" sz="2400" dirty="0">
                <a:solidFill>
                  <a:srgbClr val="1A3C18"/>
                </a:solidFill>
              </a:rPr>
              <a:t>альбома о профессиональных династиях воспитанников;</a:t>
            </a:r>
          </a:p>
          <a:p>
            <a:r>
              <a:rPr lang="ru-RU" altLang="ru-RU" sz="2400" dirty="0" smtClean="0">
                <a:solidFill>
                  <a:srgbClr val="1A3C18"/>
                </a:solidFill>
              </a:rPr>
              <a:t>Оформление </a:t>
            </a:r>
            <a:r>
              <a:rPr lang="ru-RU" altLang="ru-RU" sz="2400" dirty="0">
                <a:solidFill>
                  <a:srgbClr val="1A3C18"/>
                </a:solidFill>
              </a:rPr>
              <a:t>альбома с фотографиями «Профессии наших родителей»;</a:t>
            </a:r>
          </a:p>
          <a:p>
            <a:r>
              <a:rPr lang="ru-RU" altLang="ru-RU" sz="2400" dirty="0" smtClean="0">
                <a:solidFill>
                  <a:srgbClr val="1A3C18"/>
                </a:solidFill>
              </a:rPr>
              <a:t>Материалы </a:t>
            </a:r>
            <a:r>
              <a:rPr lang="ru-RU" altLang="ru-RU" sz="2400" dirty="0">
                <a:solidFill>
                  <a:srgbClr val="1A3C18"/>
                </a:solidFill>
              </a:rPr>
              <a:t>для сюжетно-ролевых игр.</a:t>
            </a:r>
            <a:endParaRPr lang="ru-RU" altLang="ru-RU" sz="2400" dirty="0" smtClean="0">
              <a:solidFill>
                <a:srgbClr val="1A3C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614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7283450" cy="503238"/>
          </a:xfrm>
        </p:spPr>
        <p:txBody>
          <a:bodyPr/>
          <a:lstStyle/>
          <a:p>
            <a:r>
              <a:rPr lang="ru-RU" altLang="ru-RU" sz="2400" b="1" dirty="0" smtClean="0">
                <a:solidFill>
                  <a:schemeClr val="bg1"/>
                </a:solidFill>
              </a:rPr>
              <a:t>В заключение</a:t>
            </a:r>
            <a:endParaRPr lang="ru-RU" altLang="ru-RU" sz="2400" b="1" dirty="0">
              <a:solidFill>
                <a:schemeClr val="bg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472112"/>
          </a:xfrm>
        </p:spPr>
        <p:txBody>
          <a:bodyPr/>
          <a:lstStyle/>
          <a:p>
            <a:pPr marL="0" indent="0" algn="ctr">
              <a:buNone/>
            </a:pPr>
            <a:endParaRPr lang="ru-RU" altLang="ru-RU" sz="2400" b="1" dirty="0" smtClean="0">
              <a:solidFill>
                <a:srgbClr val="1A3C18"/>
              </a:solidFill>
            </a:endParaRPr>
          </a:p>
          <a:p>
            <a:pPr marL="0" indent="0" algn="ctr">
              <a:buNone/>
            </a:pPr>
            <a:endParaRPr lang="ru-RU" altLang="ru-RU" sz="2400" b="1" dirty="0">
              <a:solidFill>
                <a:srgbClr val="1A3C18"/>
              </a:solidFill>
            </a:endParaRPr>
          </a:p>
          <a:p>
            <a:pPr marL="0" indent="0" algn="ctr">
              <a:buNone/>
            </a:pPr>
            <a:r>
              <a:rPr lang="ru-RU" altLang="ru-RU" sz="2400" b="1" dirty="0" smtClean="0">
                <a:solidFill>
                  <a:srgbClr val="1A3C18"/>
                </a:solidFill>
              </a:rPr>
              <a:t>Преемственность в образовании </a:t>
            </a:r>
            <a:br>
              <a:rPr lang="ru-RU" altLang="ru-RU" sz="2400" b="1" dirty="0" smtClean="0">
                <a:solidFill>
                  <a:srgbClr val="1A3C18"/>
                </a:solidFill>
              </a:rPr>
            </a:br>
            <a:r>
              <a:rPr lang="ru-RU" altLang="ru-RU" sz="2400" dirty="0" smtClean="0">
                <a:solidFill>
                  <a:srgbClr val="1A3C18"/>
                </a:solidFill>
              </a:rPr>
              <a:t>(</a:t>
            </a:r>
            <a:r>
              <a:rPr lang="en-US" altLang="ru-RU" sz="2400" dirty="0" smtClean="0">
                <a:solidFill>
                  <a:srgbClr val="1A3C18"/>
                </a:solidFill>
              </a:rPr>
              <a:t>LEGO Education</a:t>
            </a:r>
            <a:r>
              <a:rPr lang="ru-RU" altLang="ru-RU" sz="2400" dirty="0" smtClean="0">
                <a:solidFill>
                  <a:srgbClr val="1A3C18"/>
                </a:solidFill>
              </a:rPr>
              <a:t> «Простые механизмы», «Робототехника», «</a:t>
            </a:r>
            <a:r>
              <a:rPr lang="en-US" altLang="ru-RU" sz="2400" dirty="0">
                <a:solidFill>
                  <a:srgbClr val="1A3C18"/>
                </a:solidFill>
              </a:rPr>
              <a:t>IT</a:t>
            </a:r>
            <a:r>
              <a:rPr lang="ru-RU" altLang="ru-RU" sz="2400" dirty="0">
                <a:solidFill>
                  <a:srgbClr val="1A3C18"/>
                </a:solidFill>
              </a:rPr>
              <a:t>-полигон», инженерный класс, медицинский класс, </a:t>
            </a:r>
            <a:r>
              <a:rPr lang="ru-RU" altLang="ru-RU" sz="2400" dirty="0" err="1" smtClean="0">
                <a:solidFill>
                  <a:srgbClr val="1A3C18"/>
                </a:solidFill>
              </a:rPr>
              <a:t>предуниверсарий</a:t>
            </a:r>
            <a:r>
              <a:rPr lang="ru-RU" altLang="ru-RU" sz="2400" dirty="0" smtClean="0">
                <a:solidFill>
                  <a:srgbClr val="1A3C18"/>
                </a:solidFill>
              </a:rPr>
              <a:t>) </a:t>
            </a:r>
            <a:br>
              <a:rPr lang="ru-RU" altLang="ru-RU" sz="2400" dirty="0" smtClean="0">
                <a:solidFill>
                  <a:srgbClr val="1A3C18"/>
                </a:solidFill>
              </a:rPr>
            </a:br>
            <a:r>
              <a:rPr lang="ru-RU" altLang="ru-RU" sz="2400" b="1" dirty="0" smtClean="0">
                <a:solidFill>
                  <a:srgbClr val="1A3C18"/>
                </a:solidFill>
              </a:rPr>
              <a:t>позволит возродить </a:t>
            </a:r>
            <a:r>
              <a:rPr lang="ru-RU" altLang="ru-RU" sz="2400" b="1" dirty="0">
                <a:solidFill>
                  <a:srgbClr val="1A3C18"/>
                </a:solidFill>
              </a:rPr>
              <a:t>престиж инженерных </a:t>
            </a:r>
            <a:r>
              <a:rPr lang="ru-RU" altLang="ru-RU" sz="2400" b="1" dirty="0" smtClean="0">
                <a:solidFill>
                  <a:srgbClr val="1A3C18"/>
                </a:solidFill>
              </a:rPr>
              <a:t/>
            </a:r>
            <a:br>
              <a:rPr lang="ru-RU" altLang="ru-RU" sz="2400" b="1" dirty="0" smtClean="0">
                <a:solidFill>
                  <a:srgbClr val="1A3C18"/>
                </a:solidFill>
              </a:rPr>
            </a:br>
            <a:r>
              <a:rPr lang="ru-RU" altLang="ru-RU" sz="2400" b="1" dirty="0" smtClean="0">
                <a:solidFill>
                  <a:srgbClr val="1A3C18"/>
                </a:solidFill>
              </a:rPr>
              <a:t>и </a:t>
            </a:r>
            <a:r>
              <a:rPr lang="ru-RU" altLang="ru-RU" sz="2400" b="1" dirty="0">
                <a:solidFill>
                  <a:srgbClr val="1A3C18"/>
                </a:solidFill>
              </a:rPr>
              <a:t>научных профессий, </a:t>
            </a:r>
            <a:r>
              <a:rPr lang="ru-RU" altLang="ru-RU" sz="2400" b="1" dirty="0" smtClean="0">
                <a:solidFill>
                  <a:srgbClr val="1A3C18"/>
                </a:solidFill>
              </a:rPr>
              <a:t>подготовить  </a:t>
            </a:r>
            <a:r>
              <a:rPr lang="ru-RU" altLang="ru-RU" sz="2400" b="1" dirty="0">
                <a:solidFill>
                  <a:srgbClr val="1A3C18"/>
                </a:solidFill>
              </a:rPr>
              <a:t>кадровый резерв для глобального технологического лидерства </a:t>
            </a:r>
            <a:r>
              <a:rPr lang="ru-RU" altLang="ru-RU" sz="2400" b="1" dirty="0" smtClean="0">
                <a:solidFill>
                  <a:srgbClr val="1A3C18"/>
                </a:solidFill>
              </a:rPr>
              <a:t>России.</a:t>
            </a:r>
            <a:endParaRPr lang="ru-RU" altLang="ru-RU" sz="2400" b="1" dirty="0">
              <a:solidFill>
                <a:srgbClr val="1A3C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7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7539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548680"/>
            <a:ext cx="7283450" cy="503238"/>
          </a:xfrm>
        </p:spPr>
        <p:txBody>
          <a:bodyPr/>
          <a:lstStyle/>
          <a:p>
            <a:r>
              <a:rPr lang="ru-RU" altLang="ru-RU" sz="2800" b="1" dirty="0">
                <a:solidFill>
                  <a:srgbClr val="FFFF00"/>
                </a:solidFill>
              </a:rPr>
              <a:t>Профессиональная ориентация </a:t>
            </a:r>
            <a:r>
              <a:rPr lang="ru-RU" altLang="ru-RU" sz="2800" dirty="0">
                <a:solidFill>
                  <a:srgbClr val="FFFF00"/>
                </a:solidFill>
              </a:rPr>
              <a:t>– </a:t>
            </a:r>
            <a:br>
              <a:rPr lang="ru-RU" altLang="ru-RU" sz="2800" dirty="0">
                <a:solidFill>
                  <a:srgbClr val="FFFF00"/>
                </a:solidFill>
              </a:rPr>
            </a:br>
            <a:endParaRPr lang="ru-RU" altLang="ru-RU" sz="2800" b="1" dirty="0">
              <a:solidFill>
                <a:srgbClr val="FFFF00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472112"/>
          </a:xfrm>
        </p:spPr>
        <p:txBody>
          <a:bodyPr/>
          <a:lstStyle/>
          <a:p>
            <a:pPr marL="0" indent="0" algn="ctr">
              <a:buNone/>
            </a:pPr>
            <a:endParaRPr lang="ru-RU" altLang="ru-RU" b="1" dirty="0" smtClean="0">
              <a:solidFill>
                <a:srgbClr val="1A3C18"/>
              </a:solidFill>
            </a:endParaRPr>
          </a:p>
          <a:p>
            <a:pPr marL="0" indent="0" algn="ctr">
              <a:buNone/>
            </a:pPr>
            <a:r>
              <a:rPr lang="ru-RU" altLang="ru-RU" dirty="0" smtClean="0">
                <a:solidFill>
                  <a:srgbClr val="1A3C18"/>
                </a:solidFill>
              </a:rPr>
              <a:t>это </a:t>
            </a:r>
            <a:r>
              <a:rPr lang="ru-RU" altLang="ru-RU" dirty="0">
                <a:solidFill>
                  <a:srgbClr val="1A3C18"/>
                </a:solidFill>
              </a:rPr>
              <a:t>система мероприятий, направленных на выявление личностных особенностей, интересов и способностей у каждого человека для оказания ему помощи </a:t>
            </a:r>
            <a:r>
              <a:rPr lang="ru-RU" altLang="ru-RU" dirty="0" smtClean="0">
                <a:solidFill>
                  <a:srgbClr val="1A3C18"/>
                </a:solidFill>
              </a:rPr>
              <a:t/>
            </a:r>
            <a:br>
              <a:rPr lang="ru-RU" altLang="ru-RU" dirty="0" smtClean="0">
                <a:solidFill>
                  <a:srgbClr val="1A3C18"/>
                </a:solidFill>
              </a:rPr>
            </a:br>
            <a:r>
              <a:rPr lang="ru-RU" altLang="ru-RU" dirty="0" smtClean="0">
                <a:solidFill>
                  <a:srgbClr val="1A3C18"/>
                </a:solidFill>
              </a:rPr>
              <a:t>в </a:t>
            </a:r>
            <a:r>
              <a:rPr lang="ru-RU" altLang="ru-RU" dirty="0">
                <a:solidFill>
                  <a:srgbClr val="1A3C18"/>
                </a:solidFill>
              </a:rPr>
              <a:t>разумном выборе профессии, наиболее соответствующих его индивидуальным возможностям.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7283450" cy="503238"/>
          </a:xfrm>
        </p:spPr>
        <p:txBody>
          <a:bodyPr/>
          <a:lstStyle/>
          <a:p>
            <a:r>
              <a:rPr lang="ru-RU" altLang="ru-RU" sz="2400" b="1" dirty="0" smtClean="0">
                <a:solidFill>
                  <a:schemeClr val="bg1"/>
                </a:solidFill>
              </a:rPr>
              <a:t>«Социально-коммуникативное развитие»</a:t>
            </a:r>
            <a:endParaRPr lang="ru-RU" altLang="ru-RU" sz="2400" b="1" dirty="0">
              <a:solidFill>
                <a:schemeClr val="bg1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363272" cy="5472112"/>
          </a:xfrm>
        </p:spPr>
        <p:txBody>
          <a:bodyPr/>
          <a:lstStyle/>
          <a:p>
            <a:r>
              <a:rPr lang="ru-RU" altLang="ru-RU" sz="2600" dirty="0" smtClean="0">
                <a:solidFill>
                  <a:srgbClr val="1A3C18"/>
                </a:solidFill>
              </a:rPr>
              <a:t>Формирование позитивных установок к различным видам труда и творчества, воспитание положительного отношения к труду, желания трудиться</a:t>
            </a:r>
            <a:r>
              <a:rPr lang="ru-RU" altLang="ru-RU" sz="2600" dirty="0">
                <a:solidFill>
                  <a:srgbClr val="1A3C18"/>
                </a:solidFill>
              </a:rPr>
              <a:t>.</a:t>
            </a:r>
          </a:p>
          <a:p>
            <a:r>
              <a:rPr lang="ru-RU" altLang="ru-RU" sz="2600" dirty="0">
                <a:solidFill>
                  <a:srgbClr val="1A3C18"/>
                </a:solidFill>
              </a:rPr>
              <a:t>Воспитание ценностного отношения к собственному труду, труду других людей и его результатам. Формирование умения ответственно </a:t>
            </a:r>
            <a:r>
              <a:rPr lang="ru-RU" altLang="ru-RU" sz="2600" dirty="0" smtClean="0">
                <a:solidFill>
                  <a:srgbClr val="1A3C18"/>
                </a:solidFill>
              </a:rPr>
              <a:t>относиться к порученному заданию (умение и желание доводить дело до </a:t>
            </a:r>
            <a:r>
              <a:rPr lang="ru-RU" altLang="ru-RU" sz="2600" dirty="0">
                <a:solidFill>
                  <a:srgbClr val="1A3C18"/>
                </a:solidFill>
              </a:rPr>
              <a:t>конца</a:t>
            </a:r>
            <a:r>
              <a:rPr lang="ru-RU" altLang="ru-RU" sz="2600" dirty="0" smtClean="0">
                <a:solidFill>
                  <a:srgbClr val="1A3C18"/>
                </a:solidFill>
              </a:rPr>
              <a:t>, стремление сделать его </a:t>
            </a:r>
            <a:r>
              <a:rPr lang="ru-RU" altLang="ru-RU" sz="2600" dirty="0">
                <a:solidFill>
                  <a:srgbClr val="1A3C18"/>
                </a:solidFill>
              </a:rPr>
              <a:t>хорошо).</a:t>
            </a:r>
          </a:p>
          <a:p>
            <a:r>
              <a:rPr lang="ru-RU" altLang="ru-RU" sz="2600" dirty="0" smtClean="0">
                <a:solidFill>
                  <a:srgbClr val="1A3C18"/>
                </a:solidFill>
              </a:rPr>
              <a:t>Формирование первичных представлений о труде взрослых, его роли в обществе и жизни каждого человека.</a:t>
            </a:r>
            <a:endParaRPr lang="ru-RU" altLang="ru-RU" sz="2600" dirty="0">
              <a:solidFill>
                <a:srgbClr val="1A3C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96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7283450" cy="503238"/>
          </a:xfrm>
        </p:spPr>
        <p:txBody>
          <a:bodyPr/>
          <a:lstStyle/>
          <a:p>
            <a:r>
              <a:rPr lang="ru-RU" altLang="ru-RU" sz="2400" b="1" dirty="0" smtClean="0">
                <a:solidFill>
                  <a:schemeClr val="bg1"/>
                </a:solidFill>
              </a:rPr>
              <a:t>ФГОС ДО: Целевые ориентиры</a:t>
            </a:r>
            <a:endParaRPr lang="ru-RU" altLang="ru-RU" sz="2400" b="1" dirty="0">
              <a:solidFill>
                <a:schemeClr val="bg1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363272" cy="5472112"/>
          </a:xfrm>
        </p:spPr>
        <p:txBody>
          <a:bodyPr/>
          <a:lstStyle/>
          <a:p>
            <a:r>
              <a:rPr lang="ru-RU" altLang="ru-RU" sz="2200" dirty="0" smtClean="0">
                <a:solidFill>
                  <a:srgbClr val="1A3C18"/>
                </a:solidFill>
              </a:rPr>
              <a:t>ребенок овладевает основными культурными способами деятельности, проявляет инициативу и самостоятельность в разных видах деятельности - игре, общении, познавательно-исследовательской деятельности, конструировании и др.; способен выбирать себе род занятий, участников по совместной деятельности;</a:t>
            </a:r>
          </a:p>
          <a:p>
            <a:r>
              <a:rPr lang="ru-RU" altLang="ru-RU" sz="2200" dirty="0" smtClean="0">
                <a:solidFill>
                  <a:srgbClr val="1A3C18"/>
                </a:solidFill>
              </a:rPr>
              <a:t>ребенок обладает установкой положительного отношения к миру, к разным видам труда, другим людям и самому себе, обладает чувством собственного достоинства; активно взаимодействует со сверстниками и взрослыми, участвует в совместных играх. Способен договариваться, учитывать интересы и чувства других, сопереживать неудачам и радоваться успехам других, адекватно проявляет свои чувства, в том числе чувство веры в себя, старается разрешать конфликты. </a:t>
            </a:r>
            <a:endParaRPr lang="ru-RU" altLang="ru-RU" sz="2200" dirty="0">
              <a:solidFill>
                <a:srgbClr val="1A3C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01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472112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sz="2000" b="1" dirty="0" smtClean="0">
                <a:solidFill>
                  <a:srgbClr val="1A3C18"/>
                </a:solidFill>
              </a:rPr>
              <a:t>Постановление </a:t>
            </a:r>
            <a:r>
              <a:rPr lang="ru-RU" altLang="ru-RU" sz="2000" b="1" dirty="0">
                <a:solidFill>
                  <a:srgbClr val="1A3C18"/>
                </a:solidFill>
              </a:rPr>
              <a:t>Минтруда РФ №1 </a:t>
            </a:r>
            <a:r>
              <a:rPr lang="ru-RU" altLang="ru-RU" sz="2000" b="1" dirty="0" smtClean="0">
                <a:solidFill>
                  <a:srgbClr val="1A3C18"/>
                </a:solidFill>
              </a:rPr>
              <a:t>от 27.09.1996 </a:t>
            </a:r>
            <a:r>
              <a:rPr lang="ru-RU" altLang="ru-RU" sz="2000" b="1" dirty="0">
                <a:solidFill>
                  <a:srgbClr val="1A3C18"/>
                </a:solidFill>
              </a:rPr>
              <a:t>г. </a:t>
            </a:r>
            <a:r>
              <a:rPr lang="ru-RU" altLang="ru-RU" sz="2000" b="1" dirty="0" smtClean="0">
                <a:solidFill>
                  <a:srgbClr val="1A3C18"/>
                </a:solidFill>
              </a:rPr>
              <a:t/>
            </a:r>
            <a:br>
              <a:rPr lang="ru-RU" altLang="ru-RU" sz="2000" b="1" dirty="0" smtClean="0">
                <a:solidFill>
                  <a:srgbClr val="1A3C18"/>
                </a:solidFill>
              </a:rPr>
            </a:br>
            <a:r>
              <a:rPr lang="ru-RU" altLang="ru-RU" sz="2000" b="1" dirty="0" smtClean="0">
                <a:solidFill>
                  <a:srgbClr val="1A3C18"/>
                </a:solidFill>
              </a:rPr>
              <a:t>«</a:t>
            </a:r>
            <a:r>
              <a:rPr lang="ru-RU" altLang="ru-RU" sz="2000" b="1" dirty="0">
                <a:solidFill>
                  <a:srgbClr val="1A3C18"/>
                </a:solidFill>
              </a:rPr>
              <a:t>Об утверждении Положения о профессиональной ориентации и психологической поддержке населения </a:t>
            </a:r>
            <a:r>
              <a:rPr lang="ru-RU" altLang="ru-RU" sz="2000" b="1" dirty="0" smtClean="0">
                <a:solidFill>
                  <a:srgbClr val="1A3C18"/>
                </a:solidFill>
              </a:rPr>
              <a:t/>
            </a:r>
            <a:br>
              <a:rPr lang="ru-RU" altLang="ru-RU" sz="2000" b="1" dirty="0" smtClean="0">
                <a:solidFill>
                  <a:srgbClr val="1A3C18"/>
                </a:solidFill>
              </a:rPr>
            </a:br>
            <a:r>
              <a:rPr lang="ru-RU" altLang="ru-RU" sz="2000" b="1" dirty="0" smtClean="0">
                <a:solidFill>
                  <a:srgbClr val="1A3C18"/>
                </a:solidFill>
              </a:rPr>
              <a:t>в </a:t>
            </a:r>
            <a:r>
              <a:rPr lang="ru-RU" altLang="ru-RU" sz="2000" b="1" dirty="0">
                <a:solidFill>
                  <a:srgbClr val="1A3C18"/>
                </a:solidFill>
              </a:rPr>
              <a:t>Российской Федерации</a:t>
            </a:r>
            <a:r>
              <a:rPr lang="ru-RU" altLang="ru-RU" sz="2000" b="1" dirty="0" smtClean="0">
                <a:solidFill>
                  <a:srgbClr val="1A3C18"/>
                </a:solidFill>
              </a:rPr>
              <a:t>».</a:t>
            </a:r>
          </a:p>
          <a:p>
            <a:pPr marL="0" indent="0">
              <a:buNone/>
            </a:pPr>
            <a:r>
              <a:rPr lang="ru-RU" altLang="ru-RU" sz="2400" b="1" dirty="0">
                <a:solidFill>
                  <a:srgbClr val="1A3C18"/>
                </a:solidFill>
              </a:rPr>
              <a:t>6.7. </a:t>
            </a:r>
            <a:r>
              <a:rPr lang="ru-RU" altLang="ru-RU" sz="2400" dirty="0">
                <a:solidFill>
                  <a:srgbClr val="1A3C18"/>
                </a:solidFill>
              </a:rPr>
              <a:t>Дошкольные учреждения в процессе реализации программ воспитания:</a:t>
            </a:r>
          </a:p>
          <a:p>
            <a:r>
              <a:rPr lang="ru-RU" altLang="ru-RU" sz="2400" dirty="0">
                <a:solidFill>
                  <a:srgbClr val="1A3C18"/>
                </a:solidFill>
              </a:rPr>
              <a:t>осуществляют психолого-социальную ориентацию детей;</a:t>
            </a:r>
          </a:p>
          <a:p>
            <a:r>
              <a:rPr lang="ru-RU" altLang="ru-RU" sz="2400" dirty="0">
                <a:solidFill>
                  <a:srgbClr val="1A3C18"/>
                </a:solidFill>
              </a:rPr>
              <a:t>проводят бесплатные учебные занятия по изучению мира труда;</a:t>
            </a:r>
          </a:p>
          <a:p>
            <a:r>
              <a:rPr lang="ru-RU" altLang="ru-RU" sz="2400" dirty="0">
                <a:solidFill>
                  <a:srgbClr val="1A3C18"/>
                </a:solidFill>
              </a:rPr>
              <a:t>развивают у детей в ходе игровой деятельности трудовые навыки;</a:t>
            </a:r>
          </a:p>
          <a:p>
            <a:r>
              <a:rPr lang="ru-RU" altLang="ru-RU" sz="2400" dirty="0">
                <a:solidFill>
                  <a:srgbClr val="1A3C18"/>
                </a:solidFill>
              </a:rPr>
              <a:t>формируют мотивации и интересы детей с учетом особенностей их возраста и состояния здоровья.</a:t>
            </a:r>
          </a:p>
          <a:p>
            <a:endParaRPr lang="ru-RU" altLang="ru-RU" sz="2000" dirty="0">
              <a:solidFill>
                <a:srgbClr val="1A3C1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7283450" cy="503238"/>
          </a:xfrm>
        </p:spPr>
        <p:txBody>
          <a:bodyPr/>
          <a:lstStyle/>
          <a:p>
            <a:r>
              <a:rPr lang="ru-RU" altLang="ru-RU" sz="2400" b="1" dirty="0" smtClean="0">
                <a:solidFill>
                  <a:schemeClr val="bg1"/>
                </a:solidFill>
              </a:rPr>
              <a:t>Приобщение дошкольников к труду</a:t>
            </a:r>
            <a:endParaRPr lang="ru-RU" altLang="ru-RU" sz="2400" b="1" dirty="0">
              <a:solidFill>
                <a:schemeClr val="bg1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472112"/>
          </a:xfrm>
        </p:spPr>
        <p:txBody>
          <a:bodyPr/>
          <a:lstStyle/>
          <a:p>
            <a:r>
              <a:rPr lang="ru-RU" altLang="ru-RU" sz="2400" b="1" dirty="0">
                <a:solidFill>
                  <a:srgbClr val="1A3C18"/>
                </a:solidFill>
              </a:rPr>
              <a:t>Ушинский К.Д. </a:t>
            </a:r>
            <a:r>
              <a:rPr lang="ru-RU" altLang="ru-RU" sz="2400" dirty="0" smtClean="0">
                <a:solidFill>
                  <a:srgbClr val="1A3C18"/>
                </a:solidFill>
              </a:rPr>
              <a:t>рассматривал </a:t>
            </a:r>
            <a:r>
              <a:rPr lang="ru-RU" altLang="ru-RU" sz="2400" dirty="0">
                <a:solidFill>
                  <a:srgbClr val="1A3C18"/>
                </a:solidFill>
              </a:rPr>
              <a:t>труд в качестве высшей формы человеческой деятельности, в которой осуществляется врожденное человеку стремление быть и жить. </a:t>
            </a:r>
          </a:p>
          <a:p>
            <a:r>
              <a:rPr lang="ru-RU" altLang="ru-RU" sz="2400" b="1" dirty="0">
                <a:solidFill>
                  <a:srgbClr val="1A3C18"/>
                </a:solidFill>
              </a:rPr>
              <a:t>Макаренко </a:t>
            </a:r>
            <a:r>
              <a:rPr lang="ru-RU" altLang="ru-RU" sz="2400" b="1" dirty="0" smtClean="0">
                <a:solidFill>
                  <a:srgbClr val="1A3C18"/>
                </a:solidFill>
              </a:rPr>
              <a:t>А.С</a:t>
            </a:r>
            <a:r>
              <a:rPr lang="ru-RU" altLang="ru-RU" sz="2400" b="1" dirty="0">
                <a:solidFill>
                  <a:srgbClr val="1A3C18"/>
                </a:solidFill>
              </a:rPr>
              <a:t>. </a:t>
            </a:r>
            <a:r>
              <a:rPr lang="ru-RU" altLang="ru-RU" sz="2400" dirty="0" smtClean="0">
                <a:solidFill>
                  <a:srgbClr val="1A3C18"/>
                </a:solidFill>
              </a:rPr>
              <a:t>отмечал</a:t>
            </a:r>
            <a:r>
              <a:rPr lang="ru-RU" altLang="ru-RU" sz="2400" dirty="0">
                <a:solidFill>
                  <a:srgbClr val="1A3C18"/>
                </a:solidFill>
              </a:rPr>
              <a:t>, что правильное </a:t>
            </a:r>
            <a:r>
              <a:rPr lang="ru-RU" altLang="ru-RU" sz="2400" dirty="0" smtClean="0">
                <a:solidFill>
                  <a:srgbClr val="1A3C18"/>
                </a:solidFill>
              </a:rPr>
              <a:t/>
            </a:r>
            <a:br>
              <a:rPr lang="ru-RU" altLang="ru-RU" sz="2400" dirty="0" smtClean="0">
                <a:solidFill>
                  <a:srgbClr val="1A3C18"/>
                </a:solidFill>
              </a:rPr>
            </a:br>
            <a:r>
              <a:rPr lang="ru-RU" altLang="ru-RU" sz="2400" dirty="0" smtClean="0">
                <a:solidFill>
                  <a:srgbClr val="1A3C18"/>
                </a:solidFill>
              </a:rPr>
              <a:t>воспитание </a:t>
            </a:r>
            <a:r>
              <a:rPr lang="ru-RU" altLang="ru-RU" sz="2400" dirty="0">
                <a:solidFill>
                  <a:srgbClr val="1A3C18"/>
                </a:solidFill>
              </a:rPr>
              <a:t>– это обязательно трудовое воспитание, так как труд всегда был основой жизни. </a:t>
            </a:r>
          </a:p>
          <a:p>
            <a:r>
              <a:rPr lang="ru-RU" altLang="ru-RU" sz="2400" b="1" dirty="0" err="1" smtClean="0">
                <a:solidFill>
                  <a:srgbClr val="1A3C18"/>
                </a:solidFill>
              </a:rPr>
              <a:t>Веракса</a:t>
            </a:r>
            <a:r>
              <a:rPr lang="ru-RU" altLang="ru-RU" sz="2400" b="1" dirty="0" smtClean="0">
                <a:solidFill>
                  <a:srgbClr val="1A3C18"/>
                </a:solidFill>
              </a:rPr>
              <a:t> </a:t>
            </a:r>
            <a:r>
              <a:rPr lang="ru-RU" altLang="ru-RU" sz="2400" b="1" dirty="0">
                <a:solidFill>
                  <a:srgbClr val="1A3C18"/>
                </a:solidFill>
              </a:rPr>
              <a:t>Н.Е. и</a:t>
            </a:r>
            <a:r>
              <a:rPr lang="ru-RU" altLang="ru-RU" sz="2400" dirty="0">
                <a:solidFill>
                  <a:srgbClr val="1A3C18"/>
                </a:solidFill>
              </a:rPr>
              <a:t> </a:t>
            </a:r>
            <a:r>
              <a:rPr lang="ru-RU" altLang="ru-RU" sz="2400" b="1" dirty="0">
                <a:solidFill>
                  <a:srgbClr val="1A3C18"/>
                </a:solidFill>
              </a:rPr>
              <a:t>Комарова Т.С. </a:t>
            </a:r>
            <a:r>
              <a:rPr lang="ru-RU" altLang="ru-RU" sz="2400" dirty="0" smtClean="0">
                <a:solidFill>
                  <a:srgbClr val="1A3C18"/>
                </a:solidFill>
              </a:rPr>
              <a:t>рекомендуют </a:t>
            </a:r>
            <a:r>
              <a:rPr lang="ru-RU" altLang="ru-RU" sz="2400" dirty="0">
                <a:solidFill>
                  <a:srgbClr val="1A3C18"/>
                </a:solidFill>
              </a:rPr>
              <a:t>знакомить детей с видами труда, наиболее распространенными в конкретной местности. </a:t>
            </a:r>
          </a:p>
          <a:p>
            <a:r>
              <a:rPr lang="ru-RU" altLang="ru-RU" sz="2400" b="1" dirty="0">
                <a:solidFill>
                  <a:srgbClr val="1A3C18"/>
                </a:solidFill>
              </a:rPr>
              <a:t>Бабаева Т.И. и </a:t>
            </a:r>
            <a:r>
              <a:rPr lang="ru-RU" altLang="ru-RU" sz="2400" b="1" dirty="0" err="1">
                <a:solidFill>
                  <a:srgbClr val="1A3C18"/>
                </a:solidFill>
              </a:rPr>
              <a:t>Гигоберидзе</a:t>
            </a:r>
            <a:r>
              <a:rPr lang="ru-RU" altLang="ru-RU" sz="2400" b="1" dirty="0">
                <a:solidFill>
                  <a:srgbClr val="1A3C18"/>
                </a:solidFill>
              </a:rPr>
              <a:t> А.Г. </a:t>
            </a:r>
            <a:r>
              <a:rPr lang="ru-RU" altLang="ru-RU" sz="2400" dirty="0" smtClean="0">
                <a:solidFill>
                  <a:srgbClr val="1A3C18"/>
                </a:solidFill>
              </a:rPr>
              <a:t>рекомендуют </a:t>
            </a:r>
            <a:r>
              <a:rPr lang="ru-RU" altLang="ru-RU" sz="2400" dirty="0">
                <a:solidFill>
                  <a:srgbClr val="1A3C18"/>
                </a:solidFill>
              </a:rPr>
              <a:t>не только знакомить с профессией, но и с личностными качествами представителей этих профессий. </a:t>
            </a:r>
          </a:p>
        </p:txBody>
      </p:sp>
    </p:spTree>
    <p:extLst>
      <p:ext uri="{BB962C8B-B14F-4D97-AF65-F5344CB8AC3E}">
        <p14:creationId xmlns:p14="http://schemas.microsoft.com/office/powerpoint/2010/main" val="349418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7283450" cy="503238"/>
          </a:xfrm>
        </p:spPr>
        <p:txBody>
          <a:bodyPr/>
          <a:lstStyle/>
          <a:p>
            <a:r>
              <a:rPr lang="ru-RU" altLang="ru-RU" sz="2400" b="1" dirty="0" smtClean="0">
                <a:solidFill>
                  <a:schemeClr val="bg1"/>
                </a:solidFill>
              </a:rPr>
              <a:t>Методы обучения и воспитания</a:t>
            </a:r>
            <a:endParaRPr lang="ru-RU" altLang="ru-RU" sz="2400" b="1" dirty="0">
              <a:solidFill>
                <a:schemeClr val="bg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472112"/>
          </a:xfrm>
        </p:spPr>
        <p:txBody>
          <a:bodyPr/>
          <a:lstStyle/>
          <a:p>
            <a:r>
              <a:rPr lang="ru-RU" altLang="ru-RU" sz="2600" b="1" dirty="0" smtClean="0">
                <a:solidFill>
                  <a:srgbClr val="1A3C18"/>
                </a:solidFill>
              </a:rPr>
              <a:t>словесный </a:t>
            </a:r>
            <a:r>
              <a:rPr lang="ru-RU" altLang="ru-RU" sz="2600" dirty="0">
                <a:solidFill>
                  <a:srgbClr val="1A3C18"/>
                </a:solidFill>
              </a:rPr>
              <a:t>(беседы с использованием игровых персонажей и наглядности, чтение детской художественной литературы);</a:t>
            </a:r>
          </a:p>
          <a:p>
            <a:r>
              <a:rPr lang="ru-RU" altLang="ru-RU" sz="2600" b="1" dirty="0" smtClean="0">
                <a:solidFill>
                  <a:srgbClr val="1A3C18"/>
                </a:solidFill>
              </a:rPr>
              <a:t>наглядный </a:t>
            </a:r>
            <a:r>
              <a:rPr lang="ru-RU" altLang="ru-RU" sz="2600" dirty="0">
                <a:solidFill>
                  <a:srgbClr val="1A3C18"/>
                </a:solidFill>
              </a:rPr>
              <a:t>(наблюдение конкретных трудовых процессов людей разных профессий, рассматривание картин и иллюстраций);</a:t>
            </a:r>
          </a:p>
          <a:p>
            <a:r>
              <a:rPr lang="ru-RU" altLang="ru-RU" sz="2600" b="1" dirty="0" smtClean="0">
                <a:solidFill>
                  <a:srgbClr val="1A3C18"/>
                </a:solidFill>
              </a:rPr>
              <a:t>практический</a:t>
            </a:r>
            <a:r>
              <a:rPr lang="ru-RU" altLang="ru-RU" sz="2600" dirty="0" smtClean="0">
                <a:solidFill>
                  <a:srgbClr val="1A3C18"/>
                </a:solidFill>
              </a:rPr>
              <a:t> </a:t>
            </a:r>
            <a:r>
              <a:rPr lang="ru-RU" altLang="ru-RU" sz="2600" dirty="0">
                <a:solidFill>
                  <a:srgbClr val="1A3C18"/>
                </a:solidFill>
              </a:rPr>
              <a:t>(экспериментирование с разными материалами, опыт хозяйственно-бытового труда);</a:t>
            </a:r>
          </a:p>
          <a:p>
            <a:r>
              <a:rPr lang="ru-RU" altLang="ru-RU" sz="2600" b="1" dirty="0" smtClean="0">
                <a:solidFill>
                  <a:srgbClr val="1A3C18"/>
                </a:solidFill>
              </a:rPr>
              <a:t>игровой </a:t>
            </a:r>
            <a:r>
              <a:rPr lang="ru-RU" altLang="ru-RU" sz="2600" dirty="0">
                <a:solidFill>
                  <a:srgbClr val="1A3C18"/>
                </a:solidFill>
              </a:rPr>
              <a:t>(сюжетно-ролевые игры, дидактические игры, игровые ситуации).</a:t>
            </a:r>
          </a:p>
        </p:txBody>
      </p:sp>
    </p:spTree>
    <p:extLst>
      <p:ext uri="{BB962C8B-B14F-4D97-AF65-F5344CB8AC3E}">
        <p14:creationId xmlns:p14="http://schemas.microsoft.com/office/powerpoint/2010/main" val="4952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7283450" cy="503238"/>
          </a:xfrm>
        </p:spPr>
        <p:txBody>
          <a:bodyPr/>
          <a:lstStyle/>
          <a:p>
            <a:r>
              <a:rPr lang="ru-RU" altLang="ru-RU" sz="2400" b="1" dirty="0" smtClean="0">
                <a:solidFill>
                  <a:schemeClr val="bg1"/>
                </a:solidFill>
              </a:rPr>
              <a:t>Образовательные технологии</a:t>
            </a:r>
            <a:endParaRPr lang="ru-RU" altLang="ru-RU" sz="2400" b="1" dirty="0">
              <a:solidFill>
                <a:schemeClr val="bg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472112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sz="2400" b="1" dirty="0" smtClean="0">
                <a:solidFill>
                  <a:srgbClr val="1A3C18"/>
                </a:solidFill>
              </a:rPr>
              <a:t>Технология </a:t>
            </a:r>
            <a:r>
              <a:rPr lang="ru-RU" altLang="ru-RU" sz="2400" b="1" dirty="0">
                <a:solidFill>
                  <a:srgbClr val="1A3C18"/>
                </a:solidFill>
              </a:rPr>
              <a:t>проектной деятельности </a:t>
            </a:r>
            <a:r>
              <a:rPr lang="ru-RU" altLang="ru-RU" sz="2400" b="1" dirty="0" smtClean="0">
                <a:solidFill>
                  <a:srgbClr val="1A3C18"/>
                </a:solidFill>
              </a:rPr>
              <a:t/>
            </a:r>
            <a:br>
              <a:rPr lang="ru-RU" altLang="ru-RU" sz="2400" b="1" dirty="0" smtClean="0">
                <a:solidFill>
                  <a:srgbClr val="1A3C18"/>
                </a:solidFill>
              </a:rPr>
            </a:br>
            <a:r>
              <a:rPr lang="ru-RU" altLang="ru-RU" sz="2400" i="1" dirty="0" smtClean="0">
                <a:solidFill>
                  <a:srgbClr val="1A3C18"/>
                </a:solidFill>
              </a:rPr>
              <a:t>(</a:t>
            </a:r>
            <a:r>
              <a:rPr lang="ru-RU" altLang="ru-RU" sz="2400" i="1" dirty="0">
                <a:solidFill>
                  <a:srgbClr val="1A3C18"/>
                </a:solidFill>
              </a:rPr>
              <a:t>Л.С. Киселева, Т.А. Данилина, </a:t>
            </a:r>
            <a:r>
              <a:rPr lang="ru-RU" altLang="ru-RU" sz="2400" i="1" dirty="0" smtClean="0">
                <a:solidFill>
                  <a:srgbClr val="1A3C18"/>
                </a:solidFill>
              </a:rPr>
              <a:t/>
            </a:r>
            <a:br>
              <a:rPr lang="ru-RU" altLang="ru-RU" sz="2400" i="1" dirty="0" smtClean="0">
                <a:solidFill>
                  <a:srgbClr val="1A3C18"/>
                </a:solidFill>
              </a:rPr>
            </a:br>
            <a:r>
              <a:rPr lang="ru-RU" altLang="ru-RU" sz="2400" i="1" dirty="0" smtClean="0">
                <a:solidFill>
                  <a:srgbClr val="1A3C18"/>
                </a:solidFill>
              </a:rPr>
              <a:t>Т.С</a:t>
            </a:r>
            <a:r>
              <a:rPr lang="ru-RU" altLang="ru-RU" sz="2400" i="1" dirty="0">
                <a:solidFill>
                  <a:srgbClr val="1A3C18"/>
                </a:solidFill>
              </a:rPr>
              <a:t>. </a:t>
            </a:r>
            <a:r>
              <a:rPr lang="ru-RU" altLang="ru-RU" sz="2400" i="1" dirty="0" err="1">
                <a:solidFill>
                  <a:srgbClr val="1A3C18"/>
                </a:solidFill>
              </a:rPr>
              <a:t>Лагода</a:t>
            </a:r>
            <a:r>
              <a:rPr lang="ru-RU" altLang="ru-RU" sz="2400" i="1" dirty="0">
                <a:solidFill>
                  <a:srgbClr val="1A3C18"/>
                </a:solidFill>
              </a:rPr>
              <a:t>, </a:t>
            </a:r>
            <a:r>
              <a:rPr lang="ru-RU" altLang="ru-RU" sz="2400" i="1" dirty="0" smtClean="0">
                <a:solidFill>
                  <a:srgbClr val="1A3C18"/>
                </a:solidFill>
              </a:rPr>
              <a:t>М.Б</a:t>
            </a:r>
            <a:r>
              <a:rPr lang="ru-RU" altLang="ru-RU" sz="2400" i="1" dirty="0">
                <a:solidFill>
                  <a:srgbClr val="1A3C18"/>
                </a:solidFill>
              </a:rPr>
              <a:t>. Зуйкова).</a:t>
            </a:r>
          </a:p>
          <a:p>
            <a:r>
              <a:rPr lang="ru-RU" altLang="ru-RU" sz="2400" dirty="0">
                <a:solidFill>
                  <a:srgbClr val="1A3C18"/>
                </a:solidFill>
              </a:rPr>
              <a:t>«По реке времени – тогда и сейчас» (история страны через профессии);</a:t>
            </a:r>
          </a:p>
          <a:p>
            <a:r>
              <a:rPr lang="ru-RU" altLang="ru-RU" sz="2400" dirty="0">
                <a:solidFill>
                  <a:srgbClr val="1A3C18"/>
                </a:solidFill>
              </a:rPr>
              <a:t>«Отечество прославили своим трудом» (знаменитые ученые, полководцы, художники, писатели, …);</a:t>
            </a:r>
          </a:p>
          <a:p>
            <a:r>
              <a:rPr lang="ru-RU" altLang="ru-RU" sz="2400" dirty="0" smtClean="0">
                <a:solidFill>
                  <a:srgbClr val="1A3C18"/>
                </a:solidFill>
              </a:rPr>
              <a:t>«Мой маршрут» (даем элементарные представление о карьерной лестнице, учебе, профессиональном росте, учимся планированию своей деятельности);</a:t>
            </a:r>
          </a:p>
          <a:p>
            <a:r>
              <a:rPr lang="ru-RU" altLang="ru-RU" sz="2400" dirty="0" smtClean="0">
                <a:solidFill>
                  <a:srgbClr val="1A3C18"/>
                </a:solidFill>
              </a:rPr>
              <a:t>«</a:t>
            </a:r>
            <a:r>
              <a:rPr lang="ru-RU" altLang="ru-RU" sz="2400" dirty="0">
                <a:solidFill>
                  <a:srgbClr val="1A3C18"/>
                </a:solidFill>
              </a:rPr>
              <a:t>Современные профессии» </a:t>
            </a:r>
            <a:r>
              <a:rPr lang="ru-RU" altLang="ru-RU" sz="2400" dirty="0" smtClean="0">
                <a:solidFill>
                  <a:srgbClr val="1A3C18"/>
                </a:solidFill>
              </a:rPr>
              <a:t>(</a:t>
            </a:r>
            <a:r>
              <a:rPr lang="ru-RU" altLang="ru-RU" sz="2400" dirty="0">
                <a:solidFill>
                  <a:srgbClr val="1A3C18"/>
                </a:solidFill>
              </a:rPr>
              <a:t>презентация </a:t>
            </a:r>
            <a:r>
              <a:rPr lang="ru-RU" altLang="ru-RU" sz="2400" dirty="0" smtClean="0">
                <a:solidFill>
                  <a:srgbClr val="1A3C18"/>
                </a:solidFill>
              </a:rPr>
              <a:t>профессии: контент-менеджер</a:t>
            </a:r>
            <a:r>
              <a:rPr lang="ru-RU" altLang="ru-RU" sz="2400" dirty="0">
                <a:solidFill>
                  <a:srgbClr val="1A3C18"/>
                </a:solidFill>
              </a:rPr>
              <a:t>, копирайтер, </a:t>
            </a:r>
            <a:r>
              <a:rPr lang="ru-RU" altLang="ru-RU" sz="2400" dirty="0" err="1">
                <a:solidFill>
                  <a:srgbClr val="1A3C18"/>
                </a:solidFill>
              </a:rPr>
              <a:t>мерчендайзер</a:t>
            </a:r>
            <a:r>
              <a:rPr lang="ru-RU" altLang="ru-RU" sz="2400" dirty="0">
                <a:solidFill>
                  <a:srgbClr val="1A3C18"/>
                </a:solidFill>
              </a:rPr>
              <a:t>, </a:t>
            </a:r>
            <a:r>
              <a:rPr lang="ru-RU" altLang="ru-RU" sz="2400" dirty="0" err="1">
                <a:solidFill>
                  <a:srgbClr val="1A3C18"/>
                </a:solidFill>
              </a:rPr>
              <a:t>тьютор</a:t>
            </a:r>
            <a:r>
              <a:rPr lang="ru-RU" altLang="ru-RU" sz="2400" dirty="0" smtClean="0">
                <a:solidFill>
                  <a:srgbClr val="1A3C18"/>
                </a:solidFill>
              </a:rPr>
              <a:t>, …)</a:t>
            </a:r>
            <a:endParaRPr lang="ru-RU" altLang="ru-RU" sz="2400" dirty="0">
              <a:solidFill>
                <a:srgbClr val="1A3C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013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7283450" cy="503238"/>
          </a:xfrm>
        </p:spPr>
        <p:txBody>
          <a:bodyPr/>
          <a:lstStyle/>
          <a:p>
            <a:r>
              <a:rPr lang="ru-RU" altLang="ru-RU" sz="2400" b="1" dirty="0" smtClean="0">
                <a:solidFill>
                  <a:schemeClr val="bg1"/>
                </a:solidFill>
              </a:rPr>
              <a:t>Образовательные технологии</a:t>
            </a:r>
            <a:endParaRPr lang="ru-RU" altLang="ru-RU" sz="2400" b="1" dirty="0">
              <a:solidFill>
                <a:schemeClr val="bg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472112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sz="2400" b="1" dirty="0" smtClean="0">
                <a:solidFill>
                  <a:srgbClr val="1A3C18"/>
                </a:solidFill>
              </a:rPr>
              <a:t>Технология </a:t>
            </a:r>
            <a:r>
              <a:rPr lang="ru-RU" altLang="ru-RU" sz="2400" b="1" dirty="0">
                <a:solidFill>
                  <a:srgbClr val="1A3C18"/>
                </a:solidFill>
              </a:rPr>
              <a:t>исследовательской деятельности </a:t>
            </a:r>
            <a:r>
              <a:rPr lang="ru-RU" altLang="ru-RU" sz="2400" b="1" dirty="0" smtClean="0">
                <a:solidFill>
                  <a:srgbClr val="1A3C18"/>
                </a:solidFill>
              </a:rPr>
              <a:t/>
            </a:r>
            <a:br>
              <a:rPr lang="ru-RU" altLang="ru-RU" sz="2400" b="1" dirty="0" smtClean="0">
                <a:solidFill>
                  <a:srgbClr val="1A3C18"/>
                </a:solidFill>
              </a:rPr>
            </a:br>
            <a:r>
              <a:rPr lang="ru-RU" altLang="ru-RU" sz="2400" i="1" dirty="0" smtClean="0">
                <a:solidFill>
                  <a:srgbClr val="1A3C18"/>
                </a:solidFill>
              </a:rPr>
              <a:t>(</a:t>
            </a:r>
            <a:r>
              <a:rPr lang="ru-RU" altLang="ru-RU" sz="2400" i="1" dirty="0">
                <a:solidFill>
                  <a:srgbClr val="1A3C18"/>
                </a:solidFill>
              </a:rPr>
              <a:t>А.И. Савенков, Н.А. Короткова</a:t>
            </a:r>
            <a:r>
              <a:rPr lang="ru-RU" altLang="ru-RU" sz="2400" i="1" dirty="0" smtClean="0">
                <a:solidFill>
                  <a:srgbClr val="1A3C18"/>
                </a:solidFill>
              </a:rPr>
              <a:t>)</a:t>
            </a:r>
          </a:p>
          <a:p>
            <a:r>
              <a:rPr lang="ru-RU" altLang="ru-RU" sz="2400" b="1" dirty="0">
                <a:solidFill>
                  <a:srgbClr val="1A3C18"/>
                </a:solidFill>
              </a:rPr>
              <a:t>Опыты</a:t>
            </a:r>
            <a:r>
              <a:rPr lang="ru-RU" altLang="ru-RU" sz="2400" dirty="0">
                <a:solidFill>
                  <a:srgbClr val="1A3C18"/>
                </a:solidFill>
              </a:rPr>
              <a:t> (экспериментирование): «Изучаем ткань», «Эксперименты с мукой», «Опыты с бумагой», «Секреты знакомых предметов», «Шипящая вода», «Растворение сахара», «Магниты», «Из чего сделан этот инструмент?», «Проращивание зерен в песке, земле, опилках», Камера-обскура, …</a:t>
            </a:r>
          </a:p>
          <a:p>
            <a:r>
              <a:rPr lang="ru-RU" altLang="ru-RU" sz="2400" b="1" dirty="0" smtClean="0">
                <a:solidFill>
                  <a:srgbClr val="1A3C18"/>
                </a:solidFill>
              </a:rPr>
              <a:t>Коллекционирование</a:t>
            </a:r>
            <a:r>
              <a:rPr lang="ru-RU" altLang="ru-RU" sz="2400" dirty="0">
                <a:solidFill>
                  <a:srgbClr val="1A3C18"/>
                </a:solidFill>
              </a:rPr>
              <a:t>: карточки «Профессии», куклы в профессиональной одежде, «Спасательная служба», «Фотоаппараты разных времен», фигурки «Профессии», «Мир часов», «Гербарий», «Ткани», «Бумага», «Веселая Пуговка», «Энергия камней» (горные породы и минералы), …</a:t>
            </a:r>
          </a:p>
          <a:p>
            <a:endParaRPr lang="ru-RU" altLang="ru-RU" sz="2400" dirty="0">
              <a:solidFill>
                <a:srgbClr val="1A3C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9961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Деловая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Деловая</Template>
  <TotalTime>5210</TotalTime>
  <Words>543</Words>
  <Application>Microsoft Office PowerPoint</Application>
  <PresentationFormat>Экран (4:3)</PresentationFormat>
  <Paragraphs>78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Деловая</vt:lpstr>
      <vt:lpstr>Презентация PowerPoint</vt:lpstr>
      <vt:lpstr>Профессиональная ориентация –  </vt:lpstr>
      <vt:lpstr>«Социально-коммуникативное развитие»</vt:lpstr>
      <vt:lpstr>ФГОС ДО: Целевые ориентиры</vt:lpstr>
      <vt:lpstr>Презентация PowerPoint</vt:lpstr>
      <vt:lpstr>Приобщение дошкольников к труду</vt:lpstr>
      <vt:lpstr>Методы обучения и воспитания</vt:lpstr>
      <vt:lpstr>Образовательные технологии</vt:lpstr>
      <vt:lpstr>Образовательные технологии</vt:lpstr>
      <vt:lpstr>Образовательные технологии</vt:lpstr>
      <vt:lpstr>Образовательные технологии</vt:lpstr>
      <vt:lpstr>Образовательные технологии</vt:lpstr>
      <vt:lpstr>Оснащение профориентированной РППС</vt:lpstr>
      <vt:lpstr>Оснащение профориентированной РППС</vt:lpstr>
      <vt:lpstr>В заключение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Marina</dc:creator>
  <cp:lastModifiedBy>Галина</cp:lastModifiedBy>
  <cp:revision>161</cp:revision>
  <cp:lastPrinted>2018-11-12T13:13:39Z</cp:lastPrinted>
  <dcterms:created xsi:type="dcterms:W3CDTF">2018-11-04T18:19:50Z</dcterms:created>
  <dcterms:modified xsi:type="dcterms:W3CDTF">2019-09-18T09:23:17Z</dcterms:modified>
</cp:coreProperties>
</file>